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4"/>
  </p:sldMasterIdLst>
  <p:notesMasterIdLst>
    <p:notesMasterId r:id="rId21"/>
  </p:notesMasterIdLst>
  <p:sldIdLst>
    <p:sldId id="256" r:id="rId5"/>
    <p:sldId id="285" r:id="rId6"/>
    <p:sldId id="293" r:id="rId7"/>
    <p:sldId id="294" r:id="rId8"/>
    <p:sldId id="295" r:id="rId9"/>
    <p:sldId id="298" r:id="rId10"/>
    <p:sldId id="265" r:id="rId11"/>
    <p:sldId id="296" r:id="rId12"/>
    <p:sldId id="287" r:id="rId13"/>
    <p:sldId id="280" r:id="rId14"/>
    <p:sldId id="297" r:id="rId15"/>
    <p:sldId id="288" r:id="rId16"/>
    <p:sldId id="268" r:id="rId17"/>
    <p:sldId id="289" r:id="rId18"/>
    <p:sldId id="269"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ep RL" id="{48524015-D122-4265-BF71-8DA4E8D116A7}">
          <p14:sldIdLst>
            <p14:sldId id="256"/>
          </p14:sldIdLst>
        </p14:section>
        <p14:section name="Introduction" id="{2E1EB21E-82C4-42DB-88E1-713FF6B7A661}">
          <p14:sldIdLst>
            <p14:sldId id="285"/>
            <p14:sldId id="293"/>
          </p14:sldIdLst>
        </p14:section>
        <p14:section name="ADEU" id="{C980A72A-3AF6-41F2-80B1-DA47E867DE39}">
          <p14:sldIdLst>
            <p14:sldId id="294"/>
            <p14:sldId id="295"/>
            <p14:sldId id="298"/>
            <p14:sldId id="265"/>
            <p14:sldId id="296"/>
            <p14:sldId id="287"/>
          </p14:sldIdLst>
        </p14:section>
        <p14:section name="Results" id="{DB59C66E-6889-4458-8E13-C820F8339CEF}">
          <p14:sldIdLst>
            <p14:sldId id="280"/>
            <p14:sldId id="297"/>
            <p14:sldId id="288"/>
            <p14:sldId id="268"/>
          </p14:sldIdLst>
        </p14:section>
        <p14:section name="Ongoing Work" id="{6B1AFE37-57ED-4B9C-88E9-38C428B136FA}">
          <p14:sldIdLst>
            <p14:sldId id="289"/>
            <p14:sldId id="269"/>
            <p14:sldId id="276"/>
          </p14:sldIdLst>
        </p14:section>
        <p14:section name="Ongoing &amp; Future Work" id="{E07C63DB-5542-4E60-9CBB-A64000F5ABBD}">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79387F-361D-9843-E43A-8B27DA1A51F8}" name="Leonidas Bakopoulos" initials="LB" userId="S::lbakopoulos@tuc.gr::59a62cdc-93a7-4ecc-86a9-5d760d452156" providerId="AD"/>
  <p188:author id="{37630697-2A8E-AC82-3494-76D6A46AB70C}" name="Georgios Chalkiadakis" initials="GC" userId="S::gchalkiadakis@tuc.gr::608e3401-e2cf-4abd-98ff-cc5dcfee562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B6F17"/>
    <a:srgbClr val="00649C"/>
    <a:srgbClr val="90BE52"/>
    <a:srgbClr val="27E93E"/>
    <a:srgbClr val="E3D62D"/>
    <a:srgbClr val="FF9F11"/>
    <a:srgbClr val="F4A261"/>
    <a:srgbClr val="F77F00"/>
    <a:srgbClr val="ED7D31"/>
    <a:srgbClr val="F8D7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391159-BFA1-404C-A9E0-3ED25AC1D048}" v="1" dt="2026-10-26T12:32:37.3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77124" autoAdjust="0"/>
  </p:normalViewPr>
  <p:slideViewPr>
    <p:cSldViewPr snapToGrid="0">
      <p:cViewPr varScale="1">
        <p:scale>
          <a:sx n="60" d="100"/>
          <a:sy n="60" d="100"/>
        </p:scale>
        <p:origin x="146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idas Bakopoulos" userId="59a62cdc-93a7-4ecc-86a9-5d760d452156" providerId="ADAL" clId="{FA48F436-B977-445D-8E7C-2914B932EC0C}"/>
    <pc:docChg chg="custSel modSld">
      <pc:chgData name="Leonidas Bakopoulos" userId="59a62cdc-93a7-4ecc-86a9-5d760d452156" providerId="ADAL" clId="{FA48F436-B977-445D-8E7C-2914B932EC0C}" dt="2026-08-31T10:01:59.513" v="1" actId="478"/>
      <pc:docMkLst>
        <pc:docMk/>
      </pc:docMkLst>
      <pc:sldChg chg="delSp modSp mod">
        <pc:chgData name="Leonidas Bakopoulos" userId="59a62cdc-93a7-4ecc-86a9-5d760d452156" providerId="ADAL" clId="{FA48F436-B977-445D-8E7C-2914B932EC0C}" dt="2026-08-31T10:01:59.513" v="1" actId="478"/>
        <pc:sldMkLst>
          <pc:docMk/>
          <pc:sldMk cId="109857222" sldId="256"/>
        </pc:sldMkLst>
        <pc:picChg chg="del mod">
          <ac:chgData name="Leonidas Bakopoulos" userId="59a62cdc-93a7-4ecc-86a9-5d760d452156" providerId="ADAL" clId="{FA48F436-B977-445D-8E7C-2914B932EC0C}" dt="2026-08-31T10:01:59.513" v="1" actId="478"/>
          <ac:picMkLst>
            <pc:docMk/>
            <pc:sldMk cId="109857222" sldId="256"/>
            <ac:picMk id="8" creationId="{C4152D24-7812-5268-AABD-22555BF92752}"/>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rawing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2C0955-B617-4B35-A6BA-2B4B7E57D9BB}" type="doc">
      <dgm:prSet loTypeId="urn:microsoft.com/office/officeart/2018/5/layout/CenteredIconLabelDescriptionList" loCatId="icon" qsTypeId="urn:microsoft.com/office/officeart/2005/8/quickstyle/simple1#4" qsCatId="simple" csTypeId="urn:microsoft.com/office/officeart/2005/8/colors/accent5_2#1" csCatId="accent5" phldr="1"/>
      <dgm:spPr/>
      <dgm:t>
        <a:bodyPr/>
        <a:lstStyle/>
        <a:p>
          <a:endParaRPr lang="en-GB"/>
        </a:p>
      </dgm:t>
    </dgm:pt>
    <dgm:pt modelId="{E3B89891-9A86-4FCA-9578-55E4D0009321}">
      <dgm:prSet custT="1"/>
      <dgm:spPr/>
      <dgm:t>
        <a:bodyPr/>
        <a:lstStyle/>
        <a:p>
          <a:pPr>
            <a:lnSpc>
              <a:spcPct val="100000"/>
            </a:lnSpc>
            <a:defRPr b="1"/>
          </a:pPr>
          <a:r>
            <a:rPr lang="en-GB" sz="2400" dirty="0"/>
            <a:t>Assuming an efficient f(s),</a:t>
          </a:r>
        </a:p>
        <a:p>
          <a:pPr>
            <a:lnSpc>
              <a:spcPct val="100000"/>
            </a:lnSpc>
            <a:defRPr b="1"/>
          </a:pPr>
          <a:r>
            <a:rPr lang="en-GB" sz="2400" dirty="0"/>
            <a:t>we guarantee efficient exploration</a:t>
          </a:r>
        </a:p>
      </dgm:t>
    </dgm:pt>
    <dgm:pt modelId="{25094BFE-2965-412B-9A4F-F6BF243BA879}" type="parTrans" cxnId="{7DF7F4E8-4F3C-4AF3-B5BE-15D53797F648}">
      <dgm:prSet/>
      <dgm:spPr/>
      <dgm:t>
        <a:bodyPr/>
        <a:lstStyle/>
        <a:p>
          <a:endParaRPr lang="en-GB" sz="2800"/>
        </a:p>
      </dgm:t>
    </dgm:pt>
    <dgm:pt modelId="{54762945-DBDF-4876-A2BC-F38E3239EC48}" type="sibTrans" cxnId="{7DF7F4E8-4F3C-4AF3-B5BE-15D53797F648}">
      <dgm:prSet/>
      <dgm:spPr/>
      <dgm:t>
        <a:bodyPr/>
        <a:lstStyle/>
        <a:p>
          <a:endParaRPr lang="en-GB" sz="2800"/>
        </a:p>
      </dgm:t>
    </dgm:pt>
    <dgm:pt modelId="{A087D7D5-EC3D-481E-9540-2F38CC797853}">
      <dgm:prSet custT="1"/>
      <dgm:spPr/>
      <dgm:t>
        <a:bodyPr/>
        <a:lstStyle/>
        <a:p>
          <a:pPr>
            <a:lnSpc>
              <a:spcPct val="100000"/>
            </a:lnSpc>
          </a:pPr>
          <a:r>
            <a:rPr lang="en-GB" sz="900" dirty="0"/>
            <a:t> </a:t>
          </a:r>
        </a:p>
        <a:p>
          <a:pPr>
            <a:lnSpc>
              <a:spcPct val="100000"/>
            </a:lnSpc>
          </a:pPr>
          <a:r>
            <a:rPr lang="en-GB" sz="2400" dirty="0"/>
            <a:t>In </a:t>
          </a:r>
          <a:r>
            <a:rPr lang="en-GB" sz="2400" b="1" dirty="0"/>
            <a:t>sparse</a:t>
          </a:r>
          <a:r>
            <a:rPr lang="en-GB" sz="2400" dirty="0"/>
            <a:t> IRSAG</a:t>
          </a:r>
        </a:p>
      </dgm:t>
    </dgm:pt>
    <dgm:pt modelId="{561202A4-A657-40F6-9968-45924B2EE109}" type="parTrans" cxnId="{03965664-0354-44B8-AA8B-6C508B7123AC}">
      <dgm:prSet/>
      <dgm:spPr/>
      <dgm:t>
        <a:bodyPr/>
        <a:lstStyle/>
        <a:p>
          <a:endParaRPr lang="en-GB" sz="2800"/>
        </a:p>
      </dgm:t>
    </dgm:pt>
    <dgm:pt modelId="{AFAEE127-63FD-4555-BE15-42C5EB177617}" type="sibTrans" cxnId="{03965664-0354-44B8-AA8B-6C508B7123AC}">
      <dgm:prSet/>
      <dgm:spPr/>
      <dgm:t>
        <a:bodyPr/>
        <a:lstStyle/>
        <a:p>
          <a:endParaRPr lang="en-GB" sz="2800"/>
        </a:p>
      </dgm:t>
    </dgm:pt>
    <dgm:pt modelId="{89087A3C-3FC6-4381-A46E-84136AE95C16}">
      <dgm:prSet custT="1"/>
      <dgm:spPr/>
      <dgm:t>
        <a:bodyPr/>
        <a:lstStyle/>
        <a:p>
          <a:pPr>
            <a:lnSpc>
              <a:spcPct val="100000"/>
            </a:lnSpc>
          </a:pPr>
          <a:r>
            <a:rPr lang="en-GB" sz="2400" dirty="0"/>
            <a:t> In </a:t>
          </a:r>
          <a:r>
            <a:rPr lang="en-GB" sz="2400" b="1" dirty="0"/>
            <a:t>stochastic</a:t>
          </a:r>
          <a:r>
            <a:rPr lang="en-GB" sz="2400" b="0" dirty="0"/>
            <a:t> versions</a:t>
          </a:r>
          <a:r>
            <a:rPr lang="en-GB" sz="2400" b="1" dirty="0"/>
            <a:t> </a:t>
          </a:r>
          <a:r>
            <a:rPr lang="en-GB" sz="2400" b="0" dirty="0"/>
            <a:t>of IRSAG</a:t>
          </a:r>
        </a:p>
      </dgm:t>
    </dgm:pt>
    <dgm:pt modelId="{6F33281B-8AB0-4AD3-9641-49B75AB3263E}" type="parTrans" cxnId="{698A09F6-83F0-4F9A-8D4F-7AE2151951DE}">
      <dgm:prSet/>
      <dgm:spPr/>
      <dgm:t>
        <a:bodyPr/>
        <a:lstStyle/>
        <a:p>
          <a:endParaRPr lang="en-GB" sz="2800"/>
        </a:p>
      </dgm:t>
    </dgm:pt>
    <dgm:pt modelId="{78DA74C3-1A3A-44D6-9E77-9E367ABD410F}" type="sibTrans" cxnId="{698A09F6-83F0-4F9A-8D4F-7AE2151951DE}">
      <dgm:prSet/>
      <dgm:spPr/>
      <dgm:t>
        <a:bodyPr/>
        <a:lstStyle/>
        <a:p>
          <a:endParaRPr lang="en-GB" sz="2800"/>
        </a:p>
      </dgm:t>
    </dgm:pt>
    <dgm:pt modelId="{16B1F1D5-8886-4349-852A-71A3AAF8A1F4}">
      <dgm:prSet custT="1"/>
      <dgm:spPr/>
      <dgm:t>
        <a:bodyPr/>
        <a:lstStyle/>
        <a:p>
          <a:pPr>
            <a:lnSpc>
              <a:spcPct val="100000"/>
            </a:lnSpc>
            <a:defRPr b="1"/>
          </a:pPr>
          <a:r>
            <a:rPr lang="en-GB" sz="2400"/>
            <a:t>Assuming a specific f(s), we calculate probabilistic bounds in tabular domains </a:t>
          </a:r>
        </a:p>
      </dgm:t>
    </dgm:pt>
    <dgm:pt modelId="{1287A4DC-F503-4AF3-BE30-997AD75BF21F}" type="parTrans" cxnId="{E45342F7-5FEE-4B27-A6B8-5E1F46F0CA4E}">
      <dgm:prSet/>
      <dgm:spPr/>
      <dgm:t>
        <a:bodyPr/>
        <a:lstStyle/>
        <a:p>
          <a:endParaRPr lang="en-GB" sz="2800"/>
        </a:p>
      </dgm:t>
    </dgm:pt>
    <dgm:pt modelId="{3D098E59-4D13-45FA-9BB2-64F7FB62CD04}" type="sibTrans" cxnId="{E45342F7-5FEE-4B27-A6B8-5E1F46F0CA4E}">
      <dgm:prSet/>
      <dgm:spPr/>
      <dgm:t>
        <a:bodyPr/>
        <a:lstStyle/>
        <a:p>
          <a:endParaRPr lang="en-GB" sz="2800"/>
        </a:p>
      </dgm:t>
    </dgm:pt>
    <dgm:pt modelId="{71FF6552-EBC9-43C6-BCE3-9C402BF34D0E}">
      <dgm:prSet custT="1"/>
      <dgm:spPr/>
      <dgm:t>
        <a:bodyPr/>
        <a:lstStyle/>
        <a:p>
          <a:pPr>
            <a:lnSpc>
              <a:spcPct val="100000"/>
            </a:lnSpc>
          </a:pPr>
          <a:endParaRPr lang="en-GB" sz="2400"/>
        </a:p>
      </dgm:t>
    </dgm:pt>
    <dgm:pt modelId="{5F74BB5C-8073-420B-A74E-D7FA98584329}" type="parTrans" cxnId="{9625488C-C769-4DC9-89A1-C14955F25DF5}">
      <dgm:prSet/>
      <dgm:spPr/>
      <dgm:t>
        <a:bodyPr/>
        <a:lstStyle/>
        <a:p>
          <a:endParaRPr lang="en-GB" sz="2800"/>
        </a:p>
      </dgm:t>
    </dgm:pt>
    <dgm:pt modelId="{16268F0E-0FC8-4A6D-AA8C-8086F1F45467}" type="sibTrans" cxnId="{9625488C-C769-4DC9-89A1-C14955F25DF5}">
      <dgm:prSet/>
      <dgm:spPr/>
      <dgm:t>
        <a:bodyPr/>
        <a:lstStyle/>
        <a:p>
          <a:endParaRPr lang="en-GB" sz="2800"/>
        </a:p>
      </dgm:t>
    </dgm:pt>
    <dgm:pt modelId="{148729D6-FD64-47EF-BA62-6AF4F7F872C1}">
      <dgm:prSet custT="1"/>
      <dgm:spPr/>
      <dgm:t>
        <a:bodyPr/>
        <a:lstStyle/>
        <a:p>
          <a:r>
            <a:rPr lang="en-GB" sz="2400"/>
            <a:t>DeepSea</a:t>
          </a:r>
        </a:p>
      </dgm:t>
    </dgm:pt>
    <dgm:pt modelId="{83FF0B67-8567-4364-B94E-41FE8D59DED2}" type="parTrans" cxnId="{D22346E8-A961-4E5D-87F3-57C546642327}">
      <dgm:prSet/>
      <dgm:spPr/>
      <dgm:t>
        <a:bodyPr/>
        <a:lstStyle/>
        <a:p>
          <a:endParaRPr lang="en-GB" sz="2800"/>
        </a:p>
      </dgm:t>
    </dgm:pt>
    <dgm:pt modelId="{FCB91244-6821-4358-A9CF-4A263B352819}" type="sibTrans" cxnId="{D22346E8-A961-4E5D-87F3-57C546642327}">
      <dgm:prSet/>
      <dgm:spPr/>
      <dgm:t>
        <a:bodyPr/>
        <a:lstStyle/>
        <a:p>
          <a:endParaRPr lang="en-GB" sz="2800"/>
        </a:p>
      </dgm:t>
    </dgm:pt>
    <dgm:pt modelId="{84EE1F82-3A81-49A6-B493-002881392533}">
      <dgm:prSet custT="1"/>
      <dgm:spPr/>
      <dgm:t>
        <a:bodyPr/>
        <a:lstStyle/>
        <a:p>
          <a:r>
            <a:rPr lang="en-GB" sz="2400" dirty="0"/>
            <a:t>Frozen Lake</a:t>
          </a:r>
        </a:p>
      </dgm:t>
    </dgm:pt>
    <dgm:pt modelId="{0E503309-8CAB-4500-963B-CA8CC4C95301}" type="parTrans" cxnId="{6A29073B-DBD9-4FB5-8D5F-E2627A50F002}">
      <dgm:prSet/>
      <dgm:spPr/>
      <dgm:t>
        <a:bodyPr/>
        <a:lstStyle/>
        <a:p>
          <a:endParaRPr lang="en-GB" sz="2800"/>
        </a:p>
      </dgm:t>
    </dgm:pt>
    <dgm:pt modelId="{80A4D9F9-0051-4B94-8A0E-10F4ED8E34BB}" type="sibTrans" cxnId="{6A29073B-DBD9-4FB5-8D5F-E2627A50F002}">
      <dgm:prSet/>
      <dgm:spPr/>
      <dgm:t>
        <a:bodyPr/>
        <a:lstStyle/>
        <a:p>
          <a:endParaRPr lang="en-GB" sz="2800"/>
        </a:p>
      </dgm:t>
    </dgm:pt>
    <dgm:pt modelId="{BFB01BF4-8EAA-488E-B4E9-1236C01FCD42}">
      <dgm:prSet custT="1"/>
      <dgm:spPr/>
      <dgm:t>
        <a:bodyPr/>
        <a:lstStyle/>
        <a:p>
          <a:r>
            <a:rPr lang="en-GB" sz="2400" dirty="0"/>
            <a:t> via defining hyper states and hyper actions</a:t>
          </a:r>
        </a:p>
      </dgm:t>
    </dgm:pt>
    <dgm:pt modelId="{044D1C48-F8DB-4190-99EF-4568555CCBB9}" type="parTrans" cxnId="{246C874E-8473-497F-9C4C-E8C21B6D24FA}">
      <dgm:prSet/>
      <dgm:spPr/>
      <dgm:t>
        <a:bodyPr/>
        <a:lstStyle/>
        <a:p>
          <a:endParaRPr lang="en-GB" sz="2800"/>
        </a:p>
      </dgm:t>
    </dgm:pt>
    <dgm:pt modelId="{140B237B-84A3-4DD6-B802-AACB953C500B}" type="sibTrans" cxnId="{246C874E-8473-497F-9C4C-E8C21B6D24FA}">
      <dgm:prSet/>
      <dgm:spPr/>
    </dgm:pt>
    <dgm:pt modelId="{C2A8B521-3A7C-4E56-864E-74E4783434B1}" type="pres">
      <dgm:prSet presAssocID="{C62C0955-B617-4B35-A6BA-2B4B7E57D9BB}" presName="root" presStyleCnt="0">
        <dgm:presLayoutVars>
          <dgm:dir/>
          <dgm:resizeHandles val="exact"/>
        </dgm:presLayoutVars>
      </dgm:prSet>
      <dgm:spPr/>
    </dgm:pt>
    <dgm:pt modelId="{225159A6-50A2-4997-8D10-58369F2D7B93}" type="pres">
      <dgm:prSet presAssocID="{E3B89891-9A86-4FCA-9578-55E4D0009321}" presName="compNode" presStyleCnt="0"/>
      <dgm:spPr/>
    </dgm:pt>
    <dgm:pt modelId="{DC30DC3F-24CC-422C-9BF6-FE3421AB8205}" type="pres">
      <dgm:prSet presAssocID="{E3B89891-9A86-4FCA-9578-55E4D0009321}"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t="-1000" b="-1000"/>
          </a:stretch>
        </a:blipFill>
      </dgm:spPr>
      <dgm:extLst>
        <a:ext uri="{E40237B7-FDA0-4F09-8148-C483321AD2D9}">
          <dgm14:cNvPr xmlns:dgm14="http://schemas.microsoft.com/office/drawing/2010/diagram" id="0" name="" descr="Tick with solid fill"/>
        </a:ext>
      </dgm:extLst>
    </dgm:pt>
    <dgm:pt modelId="{928A2847-FD37-456C-903A-49FEC8574B58}" type="pres">
      <dgm:prSet presAssocID="{E3B89891-9A86-4FCA-9578-55E4D0009321}" presName="iconSpace" presStyleCnt="0"/>
      <dgm:spPr/>
    </dgm:pt>
    <dgm:pt modelId="{A47FB3E7-50CB-483D-A465-9368947655EE}" type="pres">
      <dgm:prSet presAssocID="{E3B89891-9A86-4FCA-9578-55E4D0009321}" presName="parTx" presStyleLbl="revTx" presStyleIdx="0" presStyleCnt="4">
        <dgm:presLayoutVars>
          <dgm:chMax val="0"/>
          <dgm:chPref val="0"/>
        </dgm:presLayoutVars>
      </dgm:prSet>
      <dgm:spPr/>
    </dgm:pt>
    <dgm:pt modelId="{C2BD8DC0-D3F9-4195-AE3D-807D9C20A284}" type="pres">
      <dgm:prSet presAssocID="{E3B89891-9A86-4FCA-9578-55E4D0009321}" presName="txSpace" presStyleCnt="0"/>
      <dgm:spPr/>
    </dgm:pt>
    <dgm:pt modelId="{38AE7936-3F2A-4181-B5B8-BB8F289B16A7}" type="pres">
      <dgm:prSet presAssocID="{E3B89891-9A86-4FCA-9578-55E4D0009321}" presName="desTx" presStyleLbl="revTx" presStyleIdx="1" presStyleCnt="4">
        <dgm:presLayoutVars/>
      </dgm:prSet>
      <dgm:spPr/>
    </dgm:pt>
    <dgm:pt modelId="{D5482E50-8F7D-496A-874E-F7418A33888D}" type="pres">
      <dgm:prSet presAssocID="{54762945-DBDF-4876-A2BC-F38E3239EC48}" presName="sibTrans" presStyleCnt="0"/>
      <dgm:spPr/>
    </dgm:pt>
    <dgm:pt modelId="{B5DAF505-2EB2-4687-BB53-6EAB6C9A95AA}" type="pres">
      <dgm:prSet presAssocID="{16B1F1D5-8886-4349-852A-71A3AAF8A1F4}" presName="compNode" presStyleCnt="0"/>
      <dgm:spPr/>
    </dgm:pt>
    <dgm:pt modelId="{FAA522DC-F56B-42D3-B623-EE1B14D2134C}" type="pres">
      <dgm:prSet presAssocID="{16B1F1D5-8886-4349-852A-71A3AAF8A1F4}" presName="iconRect" presStyleLbl="node1" presStyleIdx="1"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000" b="-1000"/>
          </a:stretch>
        </a:blipFill>
      </dgm:spPr>
      <dgm:extLst>
        <a:ext uri="{E40237B7-FDA0-4F09-8148-C483321AD2D9}">
          <dgm14:cNvPr xmlns:dgm14="http://schemas.microsoft.com/office/drawing/2010/diagram" id="0" name="" descr="Tick"/>
        </a:ext>
      </dgm:extLst>
    </dgm:pt>
    <dgm:pt modelId="{1EFF4027-6CB0-4E88-80FD-03600DF1401D}" type="pres">
      <dgm:prSet presAssocID="{16B1F1D5-8886-4349-852A-71A3AAF8A1F4}" presName="iconSpace" presStyleCnt="0"/>
      <dgm:spPr/>
    </dgm:pt>
    <dgm:pt modelId="{53B0CF1C-E180-410F-9B09-841D0673C950}" type="pres">
      <dgm:prSet presAssocID="{16B1F1D5-8886-4349-852A-71A3AAF8A1F4}" presName="parTx" presStyleLbl="revTx" presStyleIdx="2" presStyleCnt="4">
        <dgm:presLayoutVars>
          <dgm:chMax val="0"/>
          <dgm:chPref val="0"/>
        </dgm:presLayoutVars>
      </dgm:prSet>
      <dgm:spPr/>
    </dgm:pt>
    <dgm:pt modelId="{2CFA0D63-EB00-4E5F-8F51-D343E2EA6627}" type="pres">
      <dgm:prSet presAssocID="{16B1F1D5-8886-4349-852A-71A3AAF8A1F4}" presName="txSpace" presStyleCnt="0"/>
      <dgm:spPr/>
    </dgm:pt>
    <dgm:pt modelId="{DB653801-43D9-4DD7-BF6C-8111EFAFA621}" type="pres">
      <dgm:prSet presAssocID="{16B1F1D5-8886-4349-852A-71A3AAF8A1F4}" presName="desTx" presStyleLbl="revTx" presStyleIdx="3" presStyleCnt="4">
        <dgm:presLayoutVars/>
      </dgm:prSet>
      <dgm:spPr/>
    </dgm:pt>
  </dgm:ptLst>
  <dgm:cxnLst>
    <dgm:cxn modelId="{35709401-9940-4B86-A0E6-5E4B8EB8139B}" type="presOf" srcId="{BFB01BF4-8EAA-488E-B4E9-1236C01FCD42}" destId="{38AE7936-3F2A-4181-B5B8-BB8F289B16A7}" srcOrd="0" destOrd="1" presId="urn:microsoft.com/office/officeart/2018/5/layout/CenteredIconLabelDescriptionList"/>
    <dgm:cxn modelId="{6A29073B-DBD9-4FB5-8D5F-E2627A50F002}" srcId="{71FF6552-EBC9-43C6-BCE3-9C402BF34D0E}" destId="{84EE1F82-3A81-49A6-B493-002881392533}" srcOrd="1" destOrd="0" parTransId="{0E503309-8CAB-4500-963B-CA8CC4C95301}" sibTransId="{80A4D9F9-0051-4B94-8A0E-10F4ED8E34BB}"/>
    <dgm:cxn modelId="{47857D3D-D7FE-42ED-B66E-C90BEB9732BE}" type="presOf" srcId="{89087A3C-3FC6-4381-A46E-84136AE95C16}" destId="{38AE7936-3F2A-4181-B5B8-BB8F289B16A7}" srcOrd="0" destOrd="2" presId="urn:microsoft.com/office/officeart/2018/5/layout/CenteredIconLabelDescriptionList"/>
    <dgm:cxn modelId="{03965664-0354-44B8-AA8B-6C508B7123AC}" srcId="{E3B89891-9A86-4FCA-9578-55E4D0009321}" destId="{A087D7D5-EC3D-481E-9540-2F38CC797853}" srcOrd="0" destOrd="0" parTransId="{561202A4-A657-40F6-9968-45924B2EE109}" sibTransId="{AFAEE127-63FD-4555-BE15-42C5EB177617}"/>
    <dgm:cxn modelId="{246C874E-8473-497F-9C4C-E8C21B6D24FA}" srcId="{A087D7D5-EC3D-481E-9540-2F38CC797853}" destId="{BFB01BF4-8EAA-488E-B4E9-1236C01FCD42}" srcOrd="0" destOrd="0" parTransId="{044D1C48-F8DB-4190-99EF-4568555CCBB9}" sibTransId="{140B237B-84A3-4DD6-B802-AACB953C500B}"/>
    <dgm:cxn modelId="{9625488C-C769-4DC9-89A1-C14955F25DF5}" srcId="{16B1F1D5-8886-4349-852A-71A3AAF8A1F4}" destId="{71FF6552-EBC9-43C6-BCE3-9C402BF34D0E}" srcOrd="0" destOrd="0" parTransId="{5F74BB5C-8073-420B-A74E-D7FA98584329}" sibTransId="{16268F0E-0FC8-4A6D-AA8C-8086F1F45467}"/>
    <dgm:cxn modelId="{760B7B8C-3FD7-4905-9490-92CA0DECAE2B}" type="presOf" srcId="{C62C0955-B617-4B35-A6BA-2B4B7E57D9BB}" destId="{C2A8B521-3A7C-4E56-864E-74E4783434B1}" srcOrd="0" destOrd="0" presId="urn:microsoft.com/office/officeart/2018/5/layout/CenteredIconLabelDescriptionList"/>
    <dgm:cxn modelId="{E101D195-CFA9-4335-A3E8-16AFC5A841A1}" type="presOf" srcId="{16B1F1D5-8886-4349-852A-71A3AAF8A1F4}" destId="{53B0CF1C-E180-410F-9B09-841D0673C950}" srcOrd="0" destOrd="0" presId="urn:microsoft.com/office/officeart/2018/5/layout/CenteredIconLabelDescriptionList"/>
    <dgm:cxn modelId="{1DE8169A-A1D0-4FC8-BAB0-26396ED0E854}" type="presOf" srcId="{E3B89891-9A86-4FCA-9578-55E4D0009321}" destId="{A47FB3E7-50CB-483D-A465-9368947655EE}" srcOrd="0" destOrd="0" presId="urn:microsoft.com/office/officeart/2018/5/layout/CenteredIconLabelDescriptionList"/>
    <dgm:cxn modelId="{036D319F-BC18-4DD3-82BD-47190AC853B8}" type="presOf" srcId="{71FF6552-EBC9-43C6-BCE3-9C402BF34D0E}" destId="{DB653801-43D9-4DD7-BF6C-8111EFAFA621}" srcOrd="0" destOrd="0" presId="urn:microsoft.com/office/officeart/2018/5/layout/CenteredIconLabelDescriptionList"/>
    <dgm:cxn modelId="{AE8708E0-1BB9-42AF-AA49-2626F4024786}" type="presOf" srcId="{84EE1F82-3A81-49A6-B493-002881392533}" destId="{DB653801-43D9-4DD7-BF6C-8111EFAFA621}" srcOrd="0" destOrd="2" presId="urn:microsoft.com/office/officeart/2018/5/layout/CenteredIconLabelDescriptionList"/>
    <dgm:cxn modelId="{D22346E8-A961-4E5D-87F3-57C546642327}" srcId="{71FF6552-EBC9-43C6-BCE3-9C402BF34D0E}" destId="{148729D6-FD64-47EF-BA62-6AF4F7F872C1}" srcOrd="0" destOrd="0" parTransId="{83FF0B67-8567-4364-B94E-41FE8D59DED2}" sibTransId="{FCB91244-6821-4358-A9CF-4A263B352819}"/>
    <dgm:cxn modelId="{7DF7F4E8-4F3C-4AF3-B5BE-15D53797F648}" srcId="{C62C0955-B617-4B35-A6BA-2B4B7E57D9BB}" destId="{E3B89891-9A86-4FCA-9578-55E4D0009321}" srcOrd="0" destOrd="0" parTransId="{25094BFE-2965-412B-9A4F-F6BF243BA879}" sibTransId="{54762945-DBDF-4876-A2BC-F38E3239EC48}"/>
    <dgm:cxn modelId="{9A1E8DEA-D5A4-4AAA-ACE4-F69A79F241F8}" type="presOf" srcId="{A087D7D5-EC3D-481E-9540-2F38CC797853}" destId="{38AE7936-3F2A-4181-B5B8-BB8F289B16A7}" srcOrd="0" destOrd="0" presId="urn:microsoft.com/office/officeart/2018/5/layout/CenteredIconLabelDescriptionList"/>
    <dgm:cxn modelId="{BCB5C6EF-46D8-456F-BC37-E37D073C2BCF}" type="presOf" srcId="{148729D6-FD64-47EF-BA62-6AF4F7F872C1}" destId="{DB653801-43D9-4DD7-BF6C-8111EFAFA621}" srcOrd="0" destOrd="1" presId="urn:microsoft.com/office/officeart/2018/5/layout/CenteredIconLabelDescriptionList"/>
    <dgm:cxn modelId="{698A09F6-83F0-4F9A-8D4F-7AE2151951DE}" srcId="{E3B89891-9A86-4FCA-9578-55E4D0009321}" destId="{89087A3C-3FC6-4381-A46E-84136AE95C16}" srcOrd="1" destOrd="0" parTransId="{6F33281B-8AB0-4AD3-9641-49B75AB3263E}" sibTransId="{78DA74C3-1A3A-44D6-9E77-9E367ABD410F}"/>
    <dgm:cxn modelId="{E45342F7-5FEE-4B27-A6B8-5E1F46F0CA4E}" srcId="{C62C0955-B617-4B35-A6BA-2B4B7E57D9BB}" destId="{16B1F1D5-8886-4349-852A-71A3AAF8A1F4}" srcOrd="1" destOrd="0" parTransId="{1287A4DC-F503-4AF3-BE30-997AD75BF21F}" sibTransId="{3D098E59-4D13-45FA-9BB2-64F7FB62CD04}"/>
    <dgm:cxn modelId="{2B1C2B28-74A8-419B-BCA7-B249478F8FEC}" type="presParOf" srcId="{C2A8B521-3A7C-4E56-864E-74E4783434B1}" destId="{225159A6-50A2-4997-8D10-58369F2D7B93}" srcOrd="0" destOrd="0" presId="urn:microsoft.com/office/officeart/2018/5/layout/CenteredIconLabelDescriptionList"/>
    <dgm:cxn modelId="{B452886D-CA37-4E47-A772-14256A284AB4}" type="presParOf" srcId="{225159A6-50A2-4997-8D10-58369F2D7B93}" destId="{DC30DC3F-24CC-422C-9BF6-FE3421AB8205}" srcOrd="0" destOrd="0" presId="urn:microsoft.com/office/officeart/2018/5/layout/CenteredIconLabelDescriptionList"/>
    <dgm:cxn modelId="{A2D7BB49-2202-4F5C-86B4-3E5720598070}" type="presParOf" srcId="{225159A6-50A2-4997-8D10-58369F2D7B93}" destId="{928A2847-FD37-456C-903A-49FEC8574B58}" srcOrd="1" destOrd="0" presId="urn:microsoft.com/office/officeart/2018/5/layout/CenteredIconLabelDescriptionList"/>
    <dgm:cxn modelId="{4183E852-4F38-43A9-87B1-A8A89D77218A}" type="presParOf" srcId="{225159A6-50A2-4997-8D10-58369F2D7B93}" destId="{A47FB3E7-50CB-483D-A465-9368947655EE}" srcOrd="2" destOrd="0" presId="urn:microsoft.com/office/officeart/2018/5/layout/CenteredIconLabelDescriptionList"/>
    <dgm:cxn modelId="{569B3495-DA93-408D-86AE-ED101C497DDD}" type="presParOf" srcId="{225159A6-50A2-4997-8D10-58369F2D7B93}" destId="{C2BD8DC0-D3F9-4195-AE3D-807D9C20A284}" srcOrd="3" destOrd="0" presId="urn:microsoft.com/office/officeart/2018/5/layout/CenteredIconLabelDescriptionList"/>
    <dgm:cxn modelId="{97439858-5D27-4D28-BC72-1C79E3E1F87F}" type="presParOf" srcId="{225159A6-50A2-4997-8D10-58369F2D7B93}" destId="{38AE7936-3F2A-4181-B5B8-BB8F289B16A7}" srcOrd="4" destOrd="0" presId="urn:microsoft.com/office/officeart/2018/5/layout/CenteredIconLabelDescriptionList"/>
    <dgm:cxn modelId="{067315DB-159C-4AE9-829D-E2635A8ED4B4}" type="presParOf" srcId="{C2A8B521-3A7C-4E56-864E-74E4783434B1}" destId="{D5482E50-8F7D-496A-874E-F7418A33888D}" srcOrd="1" destOrd="0" presId="urn:microsoft.com/office/officeart/2018/5/layout/CenteredIconLabelDescriptionList"/>
    <dgm:cxn modelId="{40B8484F-2FCB-4778-AD96-CDF173454212}" type="presParOf" srcId="{C2A8B521-3A7C-4E56-864E-74E4783434B1}" destId="{B5DAF505-2EB2-4687-BB53-6EAB6C9A95AA}" srcOrd="2" destOrd="0" presId="urn:microsoft.com/office/officeart/2018/5/layout/CenteredIconLabelDescriptionList"/>
    <dgm:cxn modelId="{4B6FC15F-A86A-4B2E-AF04-AECFBA46104F}" type="presParOf" srcId="{B5DAF505-2EB2-4687-BB53-6EAB6C9A95AA}" destId="{FAA522DC-F56B-42D3-B623-EE1B14D2134C}" srcOrd="0" destOrd="0" presId="urn:microsoft.com/office/officeart/2018/5/layout/CenteredIconLabelDescriptionList"/>
    <dgm:cxn modelId="{9139B464-D97C-4D0A-9A5B-E607233A7F89}" type="presParOf" srcId="{B5DAF505-2EB2-4687-BB53-6EAB6C9A95AA}" destId="{1EFF4027-6CB0-4E88-80FD-03600DF1401D}" srcOrd="1" destOrd="0" presId="urn:microsoft.com/office/officeart/2018/5/layout/CenteredIconLabelDescriptionList"/>
    <dgm:cxn modelId="{168B92A1-71E5-478C-8440-EEAF1D73EBEF}" type="presParOf" srcId="{B5DAF505-2EB2-4687-BB53-6EAB6C9A95AA}" destId="{53B0CF1C-E180-410F-9B09-841D0673C950}" srcOrd="2" destOrd="0" presId="urn:microsoft.com/office/officeart/2018/5/layout/CenteredIconLabelDescriptionList"/>
    <dgm:cxn modelId="{0C8049E6-C6BE-46BB-B688-971D766C1AA4}" type="presParOf" srcId="{B5DAF505-2EB2-4687-BB53-6EAB6C9A95AA}" destId="{2CFA0D63-EB00-4E5F-8F51-D343E2EA6627}" srcOrd="3" destOrd="0" presId="urn:microsoft.com/office/officeart/2018/5/layout/CenteredIconLabelDescriptionList"/>
    <dgm:cxn modelId="{1C42998E-9177-48B2-967A-E5FB71EBFDAD}" type="presParOf" srcId="{B5DAF505-2EB2-4687-BB53-6EAB6C9A95AA}" destId="{DB653801-43D9-4DD7-BF6C-8111EFAFA621}"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FF564D-1E62-4D60-A939-6D098DDC52FD}" type="doc">
      <dgm:prSet loTypeId="urn:microsoft.com/office/officeart/2008/layout/VerticalCurvedList" loCatId="list" qsTypeId="urn:microsoft.com/office/officeart/2005/8/quickstyle/simple1#5" qsCatId="simple" csTypeId="urn:microsoft.com/office/officeart/2005/8/colors/accent1_2#3" csCatId="accent1" phldr="1"/>
      <dgm:spPr/>
      <dgm:t>
        <a:bodyPr/>
        <a:lstStyle/>
        <a:p>
          <a:endParaRPr lang="en-GB"/>
        </a:p>
      </dgm:t>
    </dgm:pt>
    <dgm:pt modelId="{7ECED1B2-B7C6-4ED4-9735-0966E35A7C7A}">
      <dgm:prSet phldrT="[Text]"/>
      <dgm:spPr/>
      <dgm:t>
        <a:bodyPr/>
        <a:lstStyle/>
        <a:p>
          <a:r>
            <a:rPr lang="en-GB" dirty="0"/>
            <a:t>We created a Generic Adaptive Exploration Framework</a:t>
          </a:r>
        </a:p>
      </dgm:t>
    </dgm:pt>
    <dgm:pt modelId="{A8ACE7A2-45A6-4AEB-B07A-97666BF452E3}" type="parTrans" cxnId="{0A6FD16A-2C5A-460E-AAB7-57DD2442B325}">
      <dgm:prSet/>
      <dgm:spPr/>
      <dgm:t>
        <a:bodyPr/>
        <a:lstStyle/>
        <a:p>
          <a:endParaRPr lang="en-GB"/>
        </a:p>
      </dgm:t>
    </dgm:pt>
    <dgm:pt modelId="{0D195AA1-9F1D-4584-BD8F-211FCD992B21}" type="sibTrans" cxnId="{0A6FD16A-2C5A-460E-AAB7-57DD2442B325}">
      <dgm:prSet/>
      <dgm:spPr/>
      <dgm:t>
        <a:bodyPr/>
        <a:lstStyle/>
        <a:p>
          <a:endParaRPr lang="en-GB"/>
        </a:p>
      </dgm:t>
    </dgm:pt>
    <dgm:pt modelId="{62C9AE9F-CD71-4C9A-870B-AEE8F8268A52}">
      <dgm:prSet phldrT="[Text]"/>
      <dgm:spPr/>
      <dgm:t>
        <a:bodyPr/>
        <a:lstStyle/>
        <a:p>
          <a:r>
            <a:rPr lang="en-GB" dirty="0"/>
            <a:t>Theoretical Guarantees in a general Class of Games</a:t>
          </a:r>
        </a:p>
      </dgm:t>
    </dgm:pt>
    <dgm:pt modelId="{6F70F83C-3DFF-4625-A471-D9DAC3A40A69}" type="parTrans" cxnId="{5A9C371D-9B26-4AD8-8DE8-5591BB9AA725}">
      <dgm:prSet/>
      <dgm:spPr/>
      <dgm:t>
        <a:bodyPr/>
        <a:lstStyle/>
        <a:p>
          <a:endParaRPr lang="en-GB"/>
        </a:p>
      </dgm:t>
    </dgm:pt>
    <dgm:pt modelId="{BB7E99CD-5869-4F69-9304-45CF35D98CBC}" type="sibTrans" cxnId="{5A9C371D-9B26-4AD8-8DE8-5591BB9AA725}">
      <dgm:prSet/>
      <dgm:spPr/>
      <dgm:t>
        <a:bodyPr/>
        <a:lstStyle/>
        <a:p>
          <a:endParaRPr lang="en-GB"/>
        </a:p>
      </dgm:t>
    </dgm:pt>
    <dgm:pt modelId="{20DB8324-5125-4346-86AC-C431CFB631D7}">
      <dgm:prSet/>
      <dgm:spPr/>
      <dgm:t>
        <a:bodyPr/>
        <a:lstStyle/>
        <a:p>
          <a:r>
            <a:rPr lang="en-GB"/>
            <a:t>Decides in a principled way to alternate between exploration and exploitation and vice versa</a:t>
          </a:r>
          <a:endParaRPr lang="en-GB" dirty="0"/>
        </a:p>
      </dgm:t>
    </dgm:pt>
    <dgm:pt modelId="{789AD529-D350-4E7B-BD80-11C0F513CC73}" type="parTrans" cxnId="{02D7FC68-7716-4615-9C27-4E6FFF56220B}">
      <dgm:prSet/>
      <dgm:spPr/>
      <dgm:t>
        <a:bodyPr/>
        <a:lstStyle/>
        <a:p>
          <a:endParaRPr lang="en-GB"/>
        </a:p>
      </dgm:t>
    </dgm:pt>
    <dgm:pt modelId="{9EEDB5B5-350F-45D9-A188-B45F2E2B1AF3}" type="sibTrans" cxnId="{02D7FC68-7716-4615-9C27-4E6FFF56220B}">
      <dgm:prSet/>
      <dgm:spPr/>
      <dgm:t>
        <a:bodyPr/>
        <a:lstStyle/>
        <a:p>
          <a:endParaRPr lang="en-GB"/>
        </a:p>
      </dgm:t>
    </dgm:pt>
    <dgm:pt modelId="{28FC856A-7A64-4011-865D-DFD094E3535C}">
      <dgm:prSet/>
      <dgm:spPr/>
      <dgm:t>
        <a:bodyPr/>
        <a:lstStyle/>
        <a:p>
          <a:r>
            <a:rPr lang="en-GB" dirty="0"/>
            <a:t>Outperform other exploration methods</a:t>
          </a:r>
        </a:p>
      </dgm:t>
    </dgm:pt>
    <dgm:pt modelId="{63E383F8-186C-4D13-844E-7A9C8D70A358}" type="parTrans" cxnId="{3C1AA5C5-19A6-4E1D-A44C-2B144A400744}">
      <dgm:prSet/>
      <dgm:spPr/>
      <dgm:t>
        <a:bodyPr/>
        <a:lstStyle/>
        <a:p>
          <a:endParaRPr lang="en-GB"/>
        </a:p>
      </dgm:t>
    </dgm:pt>
    <dgm:pt modelId="{54A9AF90-91CF-48B6-AED3-CEBEEA38E183}" type="sibTrans" cxnId="{3C1AA5C5-19A6-4E1D-A44C-2B144A400744}">
      <dgm:prSet/>
      <dgm:spPr/>
      <dgm:t>
        <a:bodyPr/>
        <a:lstStyle/>
        <a:p>
          <a:endParaRPr lang="en-GB"/>
        </a:p>
      </dgm:t>
    </dgm:pt>
    <dgm:pt modelId="{F726D8C6-BE73-49C7-9FEB-B2E567843C8A}" type="pres">
      <dgm:prSet presAssocID="{24FF564D-1E62-4D60-A939-6D098DDC52FD}" presName="Name0" presStyleCnt="0">
        <dgm:presLayoutVars>
          <dgm:chMax val="7"/>
          <dgm:chPref val="7"/>
          <dgm:dir/>
        </dgm:presLayoutVars>
      </dgm:prSet>
      <dgm:spPr/>
    </dgm:pt>
    <dgm:pt modelId="{F11CD0E5-997B-4076-9A8F-53E526219982}" type="pres">
      <dgm:prSet presAssocID="{24FF564D-1E62-4D60-A939-6D098DDC52FD}" presName="Name1" presStyleCnt="0"/>
      <dgm:spPr/>
    </dgm:pt>
    <dgm:pt modelId="{7D6658A9-ED48-4FEE-9603-0B9775D64BDC}" type="pres">
      <dgm:prSet presAssocID="{24FF564D-1E62-4D60-A939-6D098DDC52FD}" presName="cycle" presStyleCnt="0"/>
      <dgm:spPr/>
    </dgm:pt>
    <dgm:pt modelId="{9ADAE51C-5C15-4CB0-BB17-529C61B1E040}" type="pres">
      <dgm:prSet presAssocID="{24FF564D-1E62-4D60-A939-6D098DDC52FD}" presName="srcNode" presStyleLbl="node1" presStyleIdx="0" presStyleCnt="4"/>
      <dgm:spPr/>
    </dgm:pt>
    <dgm:pt modelId="{6EFF215F-9C2F-4B97-B317-C52C517806D9}" type="pres">
      <dgm:prSet presAssocID="{24FF564D-1E62-4D60-A939-6D098DDC52FD}" presName="conn" presStyleLbl="parChTrans1D2" presStyleIdx="0" presStyleCnt="1"/>
      <dgm:spPr/>
    </dgm:pt>
    <dgm:pt modelId="{4335849B-7471-4464-B8AE-EC880C0ED989}" type="pres">
      <dgm:prSet presAssocID="{24FF564D-1E62-4D60-A939-6D098DDC52FD}" presName="extraNode" presStyleLbl="node1" presStyleIdx="0" presStyleCnt="4"/>
      <dgm:spPr/>
    </dgm:pt>
    <dgm:pt modelId="{9C23FE64-1A1D-401A-938F-3CA015D3F3EC}" type="pres">
      <dgm:prSet presAssocID="{24FF564D-1E62-4D60-A939-6D098DDC52FD}" presName="dstNode" presStyleLbl="node1" presStyleIdx="0" presStyleCnt="4"/>
      <dgm:spPr/>
    </dgm:pt>
    <dgm:pt modelId="{D13AEF93-22A5-4708-B849-7ED640F8210E}" type="pres">
      <dgm:prSet presAssocID="{7ECED1B2-B7C6-4ED4-9735-0966E35A7C7A}" presName="text_1" presStyleLbl="node1" presStyleIdx="0" presStyleCnt="4">
        <dgm:presLayoutVars>
          <dgm:bulletEnabled val="1"/>
        </dgm:presLayoutVars>
      </dgm:prSet>
      <dgm:spPr/>
    </dgm:pt>
    <dgm:pt modelId="{41C7CE0B-BDFB-4A1A-8622-BB769B1A5F74}" type="pres">
      <dgm:prSet presAssocID="{7ECED1B2-B7C6-4ED4-9735-0966E35A7C7A}" presName="accent_1" presStyleCnt="0"/>
      <dgm:spPr/>
    </dgm:pt>
    <dgm:pt modelId="{F4798CA9-B085-4089-A3AD-387FFA0510DD}" type="pres">
      <dgm:prSet presAssocID="{7ECED1B2-B7C6-4ED4-9735-0966E35A7C7A}" presName="accentRepeatNode" presStyleLbl="solidFgAcc1" presStyleIdx="0" presStyleCnt="4"/>
      <dgm:spPr>
        <a:prstGeom prst="chevron">
          <a:avLst/>
        </a:prstGeom>
      </dgm:spPr>
    </dgm:pt>
    <dgm:pt modelId="{36C4CEEB-7BA4-4ACF-B2A5-57F87B2C7883}" type="pres">
      <dgm:prSet presAssocID="{20DB8324-5125-4346-86AC-C431CFB631D7}" presName="text_2" presStyleLbl="node1" presStyleIdx="1" presStyleCnt="4">
        <dgm:presLayoutVars>
          <dgm:bulletEnabled val="1"/>
        </dgm:presLayoutVars>
      </dgm:prSet>
      <dgm:spPr/>
    </dgm:pt>
    <dgm:pt modelId="{2B04F36B-2322-444A-AA18-40CF7F8EC147}" type="pres">
      <dgm:prSet presAssocID="{20DB8324-5125-4346-86AC-C431CFB631D7}" presName="accent_2" presStyleCnt="0"/>
      <dgm:spPr/>
    </dgm:pt>
    <dgm:pt modelId="{9147AAFC-2779-40CD-AB9C-710E41DA3B0B}" type="pres">
      <dgm:prSet presAssocID="{20DB8324-5125-4346-86AC-C431CFB631D7}" presName="accentRepeatNode" presStyleLbl="solidFgAcc1" presStyleIdx="1" presStyleCnt="4"/>
      <dgm:spPr>
        <a:prstGeom prst="chevron">
          <a:avLst/>
        </a:prstGeom>
      </dgm:spPr>
    </dgm:pt>
    <dgm:pt modelId="{503E7F46-CF34-4438-BD0C-C438F2678634}" type="pres">
      <dgm:prSet presAssocID="{62C9AE9F-CD71-4C9A-870B-AEE8F8268A52}" presName="text_3" presStyleLbl="node1" presStyleIdx="2" presStyleCnt="4">
        <dgm:presLayoutVars>
          <dgm:bulletEnabled val="1"/>
        </dgm:presLayoutVars>
      </dgm:prSet>
      <dgm:spPr/>
    </dgm:pt>
    <dgm:pt modelId="{774F2C9A-2DE2-4CB5-BB4E-B0834F8C4BE5}" type="pres">
      <dgm:prSet presAssocID="{62C9AE9F-CD71-4C9A-870B-AEE8F8268A52}" presName="accent_3" presStyleCnt="0"/>
      <dgm:spPr/>
    </dgm:pt>
    <dgm:pt modelId="{D05DFA0F-ABDE-4EB6-9A49-B0E000AB009B}" type="pres">
      <dgm:prSet presAssocID="{62C9AE9F-CD71-4C9A-870B-AEE8F8268A52}" presName="accentRepeatNode" presStyleLbl="solidFgAcc1" presStyleIdx="2" presStyleCnt="4"/>
      <dgm:spPr>
        <a:prstGeom prst="chevron">
          <a:avLst/>
        </a:prstGeom>
      </dgm:spPr>
    </dgm:pt>
    <dgm:pt modelId="{F29A7746-72DF-47A0-BDE0-4B98F2FEF068}" type="pres">
      <dgm:prSet presAssocID="{28FC856A-7A64-4011-865D-DFD094E3535C}" presName="text_4" presStyleLbl="node1" presStyleIdx="3" presStyleCnt="4">
        <dgm:presLayoutVars>
          <dgm:bulletEnabled val="1"/>
        </dgm:presLayoutVars>
      </dgm:prSet>
      <dgm:spPr/>
    </dgm:pt>
    <dgm:pt modelId="{4957355C-5F83-4DAF-9C10-54AE94C4ADD5}" type="pres">
      <dgm:prSet presAssocID="{28FC856A-7A64-4011-865D-DFD094E3535C}" presName="accent_4" presStyleCnt="0"/>
      <dgm:spPr/>
    </dgm:pt>
    <dgm:pt modelId="{34DE9F96-80D1-4FCA-92A3-0769740663AC}" type="pres">
      <dgm:prSet presAssocID="{28FC856A-7A64-4011-865D-DFD094E3535C}" presName="accentRepeatNode" presStyleLbl="solidFgAcc1" presStyleIdx="3" presStyleCnt="4"/>
      <dgm:spPr>
        <a:prstGeom prst="chevron">
          <a:avLst/>
        </a:prstGeom>
      </dgm:spPr>
    </dgm:pt>
  </dgm:ptLst>
  <dgm:cxnLst>
    <dgm:cxn modelId="{DD9BB905-5978-4335-913F-F01FB1E8CB70}" type="presOf" srcId="{20DB8324-5125-4346-86AC-C431CFB631D7}" destId="{36C4CEEB-7BA4-4ACF-B2A5-57F87B2C7883}" srcOrd="0" destOrd="0" presId="urn:microsoft.com/office/officeart/2008/layout/VerticalCurvedList"/>
    <dgm:cxn modelId="{5A9C371D-9B26-4AD8-8DE8-5591BB9AA725}" srcId="{24FF564D-1E62-4D60-A939-6D098DDC52FD}" destId="{62C9AE9F-CD71-4C9A-870B-AEE8F8268A52}" srcOrd="2" destOrd="0" parTransId="{6F70F83C-3DFF-4625-A471-D9DAC3A40A69}" sibTransId="{BB7E99CD-5869-4F69-9304-45CF35D98CBC}"/>
    <dgm:cxn modelId="{4F48F229-D313-48E9-A82D-27710F188C2F}" type="presOf" srcId="{28FC856A-7A64-4011-865D-DFD094E3535C}" destId="{F29A7746-72DF-47A0-BDE0-4B98F2FEF068}" srcOrd="0" destOrd="0" presId="urn:microsoft.com/office/officeart/2008/layout/VerticalCurvedList"/>
    <dgm:cxn modelId="{CC7E6B5D-87F8-4F75-9B3E-2231171C616E}" type="presOf" srcId="{62C9AE9F-CD71-4C9A-870B-AEE8F8268A52}" destId="{503E7F46-CF34-4438-BD0C-C438F2678634}" srcOrd="0" destOrd="0" presId="urn:microsoft.com/office/officeart/2008/layout/VerticalCurvedList"/>
    <dgm:cxn modelId="{02D7FC68-7716-4615-9C27-4E6FFF56220B}" srcId="{24FF564D-1E62-4D60-A939-6D098DDC52FD}" destId="{20DB8324-5125-4346-86AC-C431CFB631D7}" srcOrd="1" destOrd="0" parTransId="{789AD529-D350-4E7B-BD80-11C0F513CC73}" sibTransId="{9EEDB5B5-350F-45D9-A188-B45F2E2B1AF3}"/>
    <dgm:cxn modelId="{0A6FD16A-2C5A-460E-AAB7-57DD2442B325}" srcId="{24FF564D-1E62-4D60-A939-6D098DDC52FD}" destId="{7ECED1B2-B7C6-4ED4-9735-0966E35A7C7A}" srcOrd="0" destOrd="0" parTransId="{A8ACE7A2-45A6-4AEB-B07A-97666BF452E3}" sibTransId="{0D195AA1-9F1D-4584-BD8F-211FCD992B21}"/>
    <dgm:cxn modelId="{E616839D-E203-45E3-9412-3B204FCE3B6F}" type="presOf" srcId="{24FF564D-1E62-4D60-A939-6D098DDC52FD}" destId="{F726D8C6-BE73-49C7-9FEB-B2E567843C8A}" srcOrd="0" destOrd="0" presId="urn:microsoft.com/office/officeart/2008/layout/VerticalCurvedList"/>
    <dgm:cxn modelId="{3C1AA5C5-19A6-4E1D-A44C-2B144A400744}" srcId="{24FF564D-1E62-4D60-A939-6D098DDC52FD}" destId="{28FC856A-7A64-4011-865D-DFD094E3535C}" srcOrd="3" destOrd="0" parTransId="{63E383F8-186C-4D13-844E-7A9C8D70A358}" sibTransId="{54A9AF90-91CF-48B6-AED3-CEBEEA38E183}"/>
    <dgm:cxn modelId="{05B75DCA-4674-4883-94D4-959664A6877E}" type="presOf" srcId="{0D195AA1-9F1D-4584-BD8F-211FCD992B21}" destId="{6EFF215F-9C2F-4B97-B317-C52C517806D9}" srcOrd="0" destOrd="0" presId="urn:microsoft.com/office/officeart/2008/layout/VerticalCurvedList"/>
    <dgm:cxn modelId="{564725FD-C2CE-4348-BF02-5AD81A9A24C7}" type="presOf" srcId="{7ECED1B2-B7C6-4ED4-9735-0966E35A7C7A}" destId="{D13AEF93-22A5-4708-B849-7ED640F8210E}" srcOrd="0" destOrd="0" presId="urn:microsoft.com/office/officeart/2008/layout/VerticalCurvedList"/>
    <dgm:cxn modelId="{1D078545-F5F1-43AC-9A84-218285EF7770}" type="presParOf" srcId="{F726D8C6-BE73-49C7-9FEB-B2E567843C8A}" destId="{F11CD0E5-997B-4076-9A8F-53E526219982}" srcOrd="0" destOrd="0" presId="urn:microsoft.com/office/officeart/2008/layout/VerticalCurvedList"/>
    <dgm:cxn modelId="{3B1DD5FA-6952-4CCB-9B11-12C0A67F19EB}" type="presParOf" srcId="{F11CD0E5-997B-4076-9A8F-53E526219982}" destId="{7D6658A9-ED48-4FEE-9603-0B9775D64BDC}" srcOrd="0" destOrd="0" presId="urn:microsoft.com/office/officeart/2008/layout/VerticalCurvedList"/>
    <dgm:cxn modelId="{BC90CBC3-B065-4F7C-A7E8-E06B131991ED}" type="presParOf" srcId="{7D6658A9-ED48-4FEE-9603-0B9775D64BDC}" destId="{9ADAE51C-5C15-4CB0-BB17-529C61B1E040}" srcOrd="0" destOrd="0" presId="urn:microsoft.com/office/officeart/2008/layout/VerticalCurvedList"/>
    <dgm:cxn modelId="{0F35CF1E-B766-49A5-A14D-12EF66CCBDD9}" type="presParOf" srcId="{7D6658A9-ED48-4FEE-9603-0B9775D64BDC}" destId="{6EFF215F-9C2F-4B97-B317-C52C517806D9}" srcOrd="1" destOrd="0" presId="urn:microsoft.com/office/officeart/2008/layout/VerticalCurvedList"/>
    <dgm:cxn modelId="{DC243E84-A1D8-47AF-A194-1F844ACBBBD2}" type="presParOf" srcId="{7D6658A9-ED48-4FEE-9603-0B9775D64BDC}" destId="{4335849B-7471-4464-B8AE-EC880C0ED989}" srcOrd="2" destOrd="0" presId="urn:microsoft.com/office/officeart/2008/layout/VerticalCurvedList"/>
    <dgm:cxn modelId="{5B15A3A0-9DD2-41BD-8505-10D28C7BD0A8}" type="presParOf" srcId="{7D6658A9-ED48-4FEE-9603-0B9775D64BDC}" destId="{9C23FE64-1A1D-401A-938F-3CA015D3F3EC}" srcOrd="3" destOrd="0" presId="urn:microsoft.com/office/officeart/2008/layout/VerticalCurvedList"/>
    <dgm:cxn modelId="{BF856F4D-5FF9-4A78-BEB9-82AB2926CA7F}" type="presParOf" srcId="{F11CD0E5-997B-4076-9A8F-53E526219982}" destId="{D13AEF93-22A5-4708-B849-7ED640F8210E}" srcOrd="1" destOrd="0" presId="urn:microsoft.com/office/officeart/2008/layout/VerticalCurvedList"/>
    <dgm:cxn modelId="{A4976D8C-BC27-45C8-A3BD-859B4B7BE73C}" type="presParOf" srcId="{F11CD0E5-997B-4076-9A8F-53E526219982}" destId="{41C7CE0B-BDFB-4A1A-8622-BB769B1A5F74}" srcOrd="2" destOrd="0" presId="urn:microsoft.com/office/officeart/2008/layout/VerticalCurvedList"/>
    <dgm:cxn modelId="{6BF11C34-08F7-47AB-A96B-D4F0E2622B9B}" type="presParOf" srcId="{41C7CE0B-BDFB-4A1A-8622-BB769B1A5F74}" destId="{F4798CA9-B085-4089-A3AD-387FFA0510DD}" srcOrd="0" destOrd="0" presId="urn:microsoft.com/office/officeart/2008/layout/VerticalCurvedList"/>
    <dgm:cxn modelId="{124CFDCB-73A5-46AB-8A5B-9D8C2099AFAA}" type="presParOf" srcId="{F11CD0E5-997B-4076-9A8F-53E526219982}" destId="{36C4CEEB-7BA4-4ACF-B2A5-57F87B2C7883}" srcOrd="3" destOrd="0" presId="urn:microsoft.com/office/officeart/2008/layout/VerticalCurvedList"/>
    <dgm:cxn modelId="{287E22DF-6C56-4D93-B9A0-029FEEA43374}" type="presParOf" srcId="{F11CD0E5-997B-4076-9A8F-53E526219982}" destId="{2B04F36B-2322-444A-AA18-40CF7F8EC147}" srcOrd="4" destOrd="0" presId="urn:microsoft.com/office/officeart/2008/layout/VerticalCurvedList"/>
    <dgm:cxn modelId="{9E514070-F87C-4E4B-BE15-8F2048A88D66}" type="presParOf" srcId="{2B04F36B-2322-444A-AA18-40CF7F8EC147}" destId="{9147AAFC-2779-40CD-AB9C-710E41DA3B0B}" srcOrd="0" destOrd="0" presId="urn:microsoft.com/office/officeart/2008/layout/VerticalCurvedList"/>
    <dgm:cxn modelId="{AD949EBD-0E9B-4923-91F2-EDC35D0319C8}" type="presParOf" srcId="{F11CD0E5-997B-4076-9A8F-53E526219982}" destId="{503E7F46-CF34-4438-BD0C-C438F2678634}" srcOrd="5" destOrd="0" presId="urn:microsoft.com/office/officeart/2008/layout/VerticalCurvedList"/>
    <dgm:cxn modelId="{49C4F037-C44A-4B3A-BE47-0FCFE6B50561}" type="presParOf" srcId="{F11CD0E5-997B-4076-9A8F-53E526219982}" destId="{774F2C9A-2DE2-4CB5-BB4E-B0834F8C4BE5}" srcOrd="6" destOrd="0" presId="urn:microsoft.com/office/officeart/2008/layout/VerticalCurvedList"/>
    <dgm:cxn modelId="{7981A620-AE64-40F7-80DE-B89B0ACB6D2D}" type="presParOf" srcId="{774F2C9A-2DE2-4CB5-BB4E-B0834F8C4BE5}" destId="{D05DFA0F-ABDE-4EB6-9A49-B0E000AB009B}" srcOrd="0" destOrd="0" presId="urn:microsoft.com/office/officeart/2008/layout/VerticalCurvedList"/>
    <dgm:cxn modelId="{B3B5B55D-CB2D-468E-8E9C-C7F02DCC32B3}" type="presParOf" srcId="{F11CD0E5-997B-4076-9A8F-53E526219982}" destId="{F29A7746-72DF-47A0-BDE0-4B98F2FEF068}" srcOrd="7" destOrd="0" presId="urn:microsoft.com/office/officeart/2008/layout/VerticalCurvedList"/>
    <dgm:cxn modelId="{4100D172-C519-46A3-BFF8-6BB4BBBCC39C}" type="presParOf" srcId="{F11CD0E5-997B-4076-9A8F-53E526219982}" destId="{4957355C-5F83-4DAF-9C10-54AE94C4ADD5}" srcOrd="8" destOrd="0" presId="urn:microsoft.com/office/officeart/2008/layout/VerticalCurvedList"/>
    <dgm:cxn modelId="{34E496D3-7A86-44B9-9491-62C198ACE030}" type="presParOf" srcId="{4957355C-5F83-4DAF-9C10-54AE94C4ADD5}" destId="{34DE9F96-80D1-4FCA-92A3-0769740663A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30DC3F-24CC-422C-9BF6-FE3421AB8205}">
      <dsp:nvSpPr>
        <dsp:cNvPr id="0" name=""/>
        <dsp:cNvSpPr/>
      </dsp:nvSpPr>
      <dsp:spPr>
        <a:xfrm>
          <a:off x="2176344" y="0"/>
          <a:ext cx="1509048" cy="130670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t="-1000" b="-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7FB3E7-50CB-483D-A465-9368947655EE}">
      <dsp:nvSpPr>
        <dsp:cNvPr id="0" name=""/>
        <dsp:cNvSpPr/>
      </dsp:nvSpPr>
      <dsp:spPr>
        <a:xfrm>
          <a:off x="775085" y="1462670"/>
          <a:ext cx="4311566" cy="1086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dirty="0"/>
            <a:t>Assuming an efficient f(s),</a:t>
          </a:r>
        </a:p>
        <a:p>
          <a:pPr marL="0" lvl="0" indent="0" algn="ctr" defTabSz="1066800">
            <a:lnSpc>
              <a:spcPct val="100000"/>
            </a:lnSpc>
            <a:spcBef>
              <a:spcPct val="0"/>
            </a:spcBef>
            <a:spcAft>
              <a:spcPct val="35000"/>
            </a:spcAft>
            <a:buNone/>
            <a:defRPr b="1"/>
          </a:pPr>
          <a:r>
            <a:rPr lang="en-GB" sz="2400" kern="1200" dirty="0"/>
            <a:t>we guarantee efficient exploration</a:t>
          </a:r>
        </a:p>
      </dsp:txBody>
      <dsp:txXfrm>
        <a:off x="775085" y="1462670"/>
        <a:ext cx="4311566" cy="1086094"/>
      </dsp:txXfrm>
    </dsp:sp>
    <dsp:sp modelId="{38AE7936-3F2A-4181-B5B8-BB8F289B16A7}">
      <dsp:nvSpPr>
        <dsp:cNvPr id="0" name=""/>
        <dsp:cNvSpPr/>
      </dsp:nvSpPr>
      <dsp:spPr>
        <a:xfrm>
          <a:off x="775085" y="2621306"/>
          <a:ext cx="4311566" cy="1571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00050">
            <a:lnSpc>
              <a:spcPct val="100000"/>
            </a:lnSpc>
            <a:spcBef>
              <a:spcPct val="0"/>
            </a:spcBef>
            <a:spcAft>
              <a:spcPct val="35000"/>
            </a:spcAft>
            <a:buNone/>
          </a:pPr>
          <a:r>
            <a:rPr lang="en-GB" sz="900" kern="1200" dirty="0"/>
            <a:t> </a:t>
          </a:r>
        </a:p>
        <a:p>
          <a:pPr marL="0" lvl="0" indent="0" algn="l" defTabSz="400050">
            <a:lnSpc>
              <a:spcPct val="100000"/>
            </a:lnSpc>
            <a:spcBef>
              <a:spcPct val="0"/>
            </a:spcBef>
            <a:spcAft>
              <a:spcPct val="35000"/>
            </a:spcAft>
            <a:buNone/>
          </a:pPr>
          <a:r>
            <a:rPr lang="en-GB" sz="2400" kern="1200" dirty="0"/>
            <a:t>In </a:t>
          </a:r>
          <a:r>
            <a:rPr lang="en-GB" sz="2400" b="1" kern="1200" dirty="0"/>
            <a:t>sparse</a:t>
          </a:r>
          <a:r>
            <a:rPr lang="en-GB" sz="2400" kern="1200" dirty="0"/>
            <a:t> IRSAG</a:t>
          </a:r>
        </a:p>
        <a:p>
          <a:pPr marL="228600" lvl="1" indent="-228600" algn="l" defTabSz="1066800">
            <a:lnSpc>
              <a:spcPct val="90000"/>
            </a:lnSpc>
            <a:spcBef>
              <a:spcPct val="0"/>
            </a:spcBef>
            <a:spcAft>
              <a:spcPct val="15000"/>
            </a:spcAft>
            <a:buChar char="•"/>
          </a:pPr>
          <a:r>
            <a:rPr lang="en-GB" sz="2400" kern="1200" dirty="0"/>
            <a:t> via defining hyper states and hyper actions</a:t>
          </a:r>
        </a:p>
        <a:p>
          <a:pPr marL="0" lvl="0" indent="0" algn="l" defTabSz="1066800">
            <a:lnSpc>
              <a:spcPct val="100000"/>
            </a:lnSpc>
            <a:spcBef>
              <a:spcPct val="0"/>
            </a:spcBef>
            <a:spcAft>
              <a:spcPct val="35000"/>
            </a:spcAft>
            <a:buNone/>
          </a:pPr>
          <a:r>
            <a:rPr lang="en-GB" sz="2400" kern="1200" dirty="0"/>
            <a:t> In </a:t>
          </a:r>
          <a:r>
            <a:rPr lang="en-GB" sz="2400" b="1" kern="1200" dirty="0"/>
            <a:t>stochastic</a:t>
          </a:r>
          <a:r>
            <a:rPr lang="en-GB" sz="2400" b="0" kern="1200" dirty="0"/>
            <a:t> versions</a:t>
          </a:r>
          <a:r>
            <a:rPr lang="en-GB" sz="2400" b="1" kern="1200" dirty="0"/>
            <a:t> </a:t>
          </a:r>
          <a:r>
            <a:rPr lang="en-GB" sz="2400" b="0" kern="1200" dirty="0"/>
            <a:t>of IRSAG</a:t>
          </a:r>
        </a:p>
      </dsp:txBody>
      <dsp:txXfrm>
        <a:off x="775085" y="2621306"/>
        <a:ext cx="4311566" cy="1571498"/>
      </dsp:txXfrm>
    </dsp:sp>
    <dsp:sp modelId="{FAA522DC-F56B-42D3-B623-EE1B14D2134C}">
      <dsp:nvSpPr>
        <dsp:cNvPr id="0" name=""/>
        <dsp:cNvSpPr/>
      </dsp:nvSpPr>
      <dsp:spPr>
        <a:xfrm>
          <a:off x="7242435" y="0"/>
          <a:ext cx="1509048" cy="1306706"/>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000" b="-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B0CF1C-E180-410F-9B09-841D0673C950}">
      <dsp:nvSpPr>
        <dsp:cNvPr id="0" name=""/>
        <dsp:cNvSpPr/>
      </dsp:nvSpPr>
      <dsp:spPr>
        <a:xfrm>
          <a:off x="5841176" y="1462670"/>
          <a:ext cx="4311566" cy="1086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GB" sz="2400" kern="1200"/>
            <a:t>Assuming a specific f(s), we calculate probabilistic bounds in tabular domains </a:t>
          </a:r>
        </a:p>
      </dsp:txBody>
      <dsp:txXfrm>
        <a:off x="5841176" y="1462670"/>
        <a:ext cx="4311566" cy="1086094"/>
      </dsp:txXfrm>
    </dsp:sp>
    <dsp:sp modelId="{DB653801-43D9-4DD7-BF6C-8111EFAFA621}">
      <dsp:nvSpPr>
        <dsp:cNvPr id="0" name=""/>
        <dsp:cNvSpPr/>
      </dsp:nvSpPr>
      <dsp:spPr>
        <a:xfrm>
          <a:off x="5841176" y="2621306"/>
          <a:ext cx="4311566" cy="1571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endParaRPr lang="en-GB" sz="2400" kern="1200"/>
        </a:p>
        <a:p>
          <a:pPr marL="228600" lvl="1" indent="-228600" algn="l" defTabSz="1066800">
            <a:lnSpc>
              <a:spcPct val="90000"/>
            </a:lnSpc>
            <a:spcBef>
              <a:spcPct val="0"/>
            </a:spcBef>
            <a:spcAft>
              <a:spcPct val="15000"/>
            </a:spcAft>
            <a:buChar char="•"/>
          </a:pPr>
          <a:r>
            <a:rPr lang="en-GB" sz="2400" kern="1200"/>
            <a:t>DeepSea</a:t>
          </a:r>
        </a:p>
        <a:p>
          <a:pPr marL="228600" lvl="1" indent="-228600" algn="l" defTabSz="1066800">
            <a:lnSpc>
              <a:spcPct val="90000"/>
            </a:lnSpc>
            <a:spcBef>
              <a:spcPct val="0"/>
            </a:spcBef>
            <a:spcAft>
              <a:spcPct val="15000"/>
            </a:spcAft>
            <a:buChar char="•"/>
          </a:pPr>
          <a:r>
            <a:rPr lang="en-GB" sz="2400" kern="1200" dirty="0"/>
            <a:t>Frozen Lake</a:t>
          </a:r>
        </a:p>
      </dsp:txBody>
      <dsp:txXfrm>
        <a:off x="5841176" y="2621306"/>
        <a:ext cx="4311566" cy="15714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F215F-9C2F-4B97-B317-C52C517806D9}">
      <dsp:nvSpPr>
        <dsp:cNvPr id="0" name=""/>
        <dsp:cNvSpPr/>
      </dsp:nvSpPr>
      <dsp:spPr>
        <a:xfrm>
          <a:off x="-5377900" y="-823530"/>
          <a:ext cx="6403634" cy="6403634"/>
        </a:xfrm>
        <a:prstGeom prst="blockArc">
          <a:avLst>
            <a:gd name="adj1" fmla="val 18900000"/>
            <a:gd name="adj2" fmla="val 2700000"/>
            <a:gd name="adj3" fmla="val 337"/>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3AEF93-22A5-4708-B849-7ED640F8210E}">
      <dsp:nvSpPr>
        <dsp:cNvPr id="0" name=""/>
        <dsp:cNvSpPr/>
      </dsp:nvSpPr>
      <dsp:spPr>
        <a:xfrm>
          <a:off x="537008" y="365685"/>
          <a:ext cx="6571211" cy="73175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0828"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t>We created a Generic Adaptive Exploration Framework</a:t>
          </a:r>
        </a:p>
      </dsp:txBody>
      <dsp:txXfrm>
        <a:off x="537008" y="365685"/>
        <a:ext cx="6571211" cy="731751"/>
      </dsp:txXfrm>
    </dsp:sp>
    <dsp:sp modelId="{F4798CA9-B085-4089-A3AD-387FFA0510DD}">
      <dsp:nvSpPr>
        <dsp:cNvPr id="0" name=""/>
        <dsp:cNvSpPr/>
      </dsp:nvSpPr>
      <dsp:spPr>
        <a:xfrm>
          <a:off x="79663" y="274216"/>
          <a:ext cx="914688" cy="914688"/>
        </a:xfrm>
        <a:prstGeom prst="chevron">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C4CEEB-7BA4-4ACF-B2A5-57F87B2C7883}">
      <dsp:nvSpPr>
        <dsp:cNvPr id="0" name=""/>
        <dsp:cNvSpPr/>
      </dsp:nvSpPr>
      <dsp:spPr>
        <a:xfrm>
          <a:off x="956538" y="1463502"/>
          <a:ext cx="6151681" cy="73175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0828"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a:t>Decides in a principled way to alternate between exploration and exploitation and vice versa</a:t>
          </a:r>
          <a:endParaRPr lang="en-GB" sz="2000" kern="1200" dirty="0"/>
        </a:p>
      </dsp:txBody>
      <dsp:txXfrm>
        <a:off x="956538" y="1463502"/>
        <a:ext cx="6151681" cy="731751"/>
      </dsp:txXfrm>
    </dsp:sp>
    <dsp:sp modelId="{9147AAFC-2779-40CD-AB9C-710E41DA3B0B}">
      <dsp:nvSpPr>
        <dsp:cNvPr id="0" name=""/>
        <dsp:cNvSpPr/>
      </dsp:nvSpPr>
      <dsp:spPr>
        <a:xfrm>
          <a:off x="499193" y="1372033"/>
          <a:ext cx="914688" cy="914688"/>
        </a:xfrm>
        <a:prstGeom prst="chevron">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3E7F46-CF34-4438-BD0C-C438F2678634}">
      <dsp:nvSpPr>
        <dsp:cNvPr id="0" name=""/>
        <dsp:cNvSpPr/>
      </dsp:nvSpPr>
      <dsp:spPr>
        <a:xfrm>
          <a:off x="956538" y="2561319"/>
          <a:ext cx="6151681" cy="73175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0828"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t>Theoretical Guarantees in a general Class of Games</a:t>
          </a:r>
        </a:p>
      </dsp:txBody>
      <dsp:txXfrm>
        <a:off x="956538" y="2561319"/>
        <a:ext cx="6151681" cy="731751"/>
      </dsp:txXfrm>
    </dsp:sp>
    <dsp:sp modelId="{D05DFA0F-ABDE-4EB6-9A49-B0E000AB009B}">
      <dsp:nvSpPr>
        <dsp:cNvPr id="0" name=""/>
        <dsp:cNvSpPr/>
      </dsp:nvSpPr>
      <dsp:spPr>
        <a:xfrm>
          <a:off x="499193" y="2469850"/>
          <a:ext cx="914688" cy="914688"/>
        </a:xfrm>
        <a:prstGeom prst="chevron">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9A7746-72DF-47A0-BDE0-4B98F2FEF068}">
      <dsp:nvSpPr>
        <dsp:cNvPr id="0" name=""/>
        <dsp:cNvSpPr/>
      </dsp:nvSpPr>
      <dsp:spPr>
        <a:xfrm>
          <a:off x="537008" y="3659136"/>
          <a:ext cx="6571211" cy="73175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0828"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t>Outperform other exploration methods</a:t>
          </a:r>
        </a:p>
      </dsp:txBody>
      <dsp:txXfrm>
        <a:off x="537008" y="3659136"/>
        <a:ext cx="6571211" cy="731751"/>
      </dsp:txXfrm>
    </dsp:sp>
    <dsp:sp modelId="{34DE9F96-80D1-4FCA-92A3-0769740663AC}">
      <dsp:nvSpPr>
        <dsp:cNvPr id="0" name=""/>
        <dsp:cNvSpPr/>
      </dsp:nvSpPr>
      <dsp:spPr>
        <a:xfrm>
          <a:off x="79663" y="3567667"/>
          <a:ext cx="914688" cy="914688"/>
        </a:xfrm>
        <a:prstGeom prst="chevron">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02C8CE-5C2B-4C5F-A078-B2B3172899D1}" type="datetimeFigureOut">
              <a:rPr lang="en-GB" smtClean="0"/>
              <a:t>26/10/2026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719B3A-2479-4B10-A990-94076BDFA9E2}" type="slidenum">
              <a:rPr lang="en-GB" smtClean="0"/>
              <a:t>‹#›</a:t>
            </a:fld>
            <a:endParaRPr lang="en-GB"/>
          </a:p>
        </p:txBody>
      </p:sp>
    </p:spTree>
    <p:extLst>
      <p:ext uri="{BB962C8B-B14F-4D97-AF65-F5344CB8AC3E}">
        <p14:creationId xmlns:p14="http://schemas.microsoft.com/office/powerpoint/2010/main" val="2945626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should add affiliations etc</a:t>
            </a:r>
          </a:p>
        </p:txBody>
      </p:sp>
      <p:sp>
        <p:nvSpPr>
          <p:cNvPr id="4" name="Slide Number Placeholder 3"/>
          <p:cNvSpPr>
            <a:spLocks noGrp="1"/>
          </p:cNvSpPr>
          <p:nvPr>
            <p:ph type="sldNum" sz="quarter" idx="5"/>
          </p:nvPr>
        </p:nvSpPr>
        <p:spPr/>
        <p:txBody>
          <a:bodyPr/>
          <a:lstStyle/>
          <a:p>
            <a:fld id="{AB719B3A-2479-4B10-A990-94076BDFA9E2}" type="slidenum">
              <a:rPr lang="en-GB" smtClean="0"/>
              <a:t>1</a:t>
            </a:fld>
            <a:endParaRPr lang="en-GB"/>
          </a:p>
        </p:txBody>
      </p:sp>
    </p:spTree>
    <p:extLst>
      <p:ext uri="{BB962C8B-B14F-4D97-AF65-F5344CB8AC3E}">
        <p14:creationId xmlns:p14="http://schemas.microsoft.com/office/powerpoint/2010/main" val="2592725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that environment, the agent starts from the to left corner, and aims to learn how to reach the bottom right one. The problem is, that every time that the agent visits a state with a whole, it falls into that whole and the episode is reset. </a:t>
            </a:r>
          </a:p>
        </p:txBody>
      </p:sp>
      <p:sp>
        <p:nvSpPr>
          <p:cNvPr id="4" name="Slide Number Placeholder 3"/>
          <p:cNvSpPr>
            <a:spLocks noGrp="1"/>
          </p:cNvSpPr>
          <p:nvPr>
            <p:ph type="sldNum" sz="quarter" idx="5"/>
          </p:nvPr>
        </p:nvSpPr>
        <p:spPr/>
        <p:txBody>
          <a:bodyPr/>
          <a:lstStyle/>
          <a:p>
            <a:fld id="{AB719B3A-2479-4B10-A990-94076BDFA9E2}" type="slidenum">
              <a:rPr lang="en-GB" smtClean="0"/>
              <a:t>2</a:t>
            </a:fld>
            <a:endParaRPr lang="en-GB"/>
          </a:p>
        </p:txBody>
      </p:sp>
    </p:spTree>
    <p:extLst>
      <p:ext uri="{BB962C8B-B14F-4D97-AF65-F5344CB8AC3E}">
        <p14:creationId xmlns:p14="http://schemas.microsoft.com/office/powerpoint/2010/main" val="3976672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CAFBD-2925-F98A-DB8B-8DFA2F34AC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E9698-C421-B0CA-C076-17DFBEB3C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9873C-A9A3-2764-CFAC-DA4186B84D7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75DCB6-B690-6225-68B8-8C330E8CB420}"/>
              </a:ext>
            </a:extLst>
          </p:cNvPr>
          <p:cNvSpPr>
            <a:spLocks noGrp="1"/>
          </p:cNvSpPr>
          <p:nvPr>
            <p:ph type="sldNum" sz="quarter" idx="5"/>
          </p:nvPr>
        </p:nvSpPr>
        <p:spPr/>
        <p:txBody>
          <a:bodyPr/>
          <a:lstStyle/>
          <a:p>
            <a:fld id="{AB719B3A-2479-4B10-A990-94076BDFA9E2}" type="slidenum">
              <a:rPr lang="en-GB" smtClean="0"/>
              <a:t>4</a:t>
            </a:fld>
            <a:endParaRPr lang="en-GB"/>
          </a:p>
        </p:txBody>
      </p:sp>
    </p:spTree>
    <p:extLst>
      <p:ext uri="{BB962C8B-B14F-4D97-AF65-F5344CB8AC3E}">
        <p14:creationId xmlns:p14="http://schemas.microsoft.com/office/powerpoint/2010/main" val="749214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we wanted to test instances of our framework both in difficult control tasks, in which the difficulty arises from the continuous sand multi dimensional action space and to Deep exploration domains (or to be more precise in domains that require Deep Exploration), where the difficulty arises from the delayed positive reward. </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AB719B3A-2479-4B10-A990-94076BDFA9E2}" type="slidenum">
              <a:rPr lang="en-GB" smtClean="0"/>
              <a:t>10</a:t>
            </a:fld>
            <a:endParaRPr lang="en-GB"/>
          </a:p>
        </p:txBody>
      </p:sp>
    </p:spTree>
    <p:extLst>
      <p:ext uri="{BB962C8B-B14F-4D97-AF65-F5344CB8AC3E}">
        <p14:creationId xmlns:p14="http://schemas.microsoft.com/office/powerpoint/2010/main" val="1662064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4E02C-BD4B-7E3B-7E07-A0143E15E9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F2679-44EA-599E-58D1-E8942BCE3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E3672-0F9F-A4EE-B0F9-D837F88E8790}"/>
              </a:ext>
            </a:extLst>
          </p:cNvPr>
          <p:cNvSpPr>
            <a:spLocks noGrp="1"/>
          </p:cNvSpPr>
          <p:nvPr>
            <p:ph type="body" idx="1"/>
          </p:nvPr>
        </p:nvSpPr>
        <p:spPr/>
        <p:txBody>
          <a:bodyPr/>
          <a:lstStyle/>
          <a:p>
            <a:r>
              <a:rPr lang="en-US" sz="1200" kern="1200">
                <a:solidFill>
                  <a:schemeClr val="tx1"/>
                </a:solidFill>
                <a:effectLst/>
                <a:latin typeface="+mn-lt"/>
                <a:ea typeface="+mn-ea"/>
                <a:cs typeface="+mn-cs"/>
              </a:rPr>
              <a:t>We define as “instance”, an agent within the ADEU framework equipped with a specific f(s)</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Goal of our experiments: we would like to show that every specific instance of ADEU equipped with a specific f(s) outperforms the ordinary use of this f(s). For example, we would like to show that the ADEU instance equipped with the RND mechanism outperforms the standard use of the RND (which is the Intrinsic Motivation exploration that uses RND to reward the agent for visiting novel states).  In addition, we would like to show that the Naïve ADEU does not learn high rewarding policies, and it is outperformed by the other ADEU instances---at least in most of the cases. Finally, we would like to show that at least one ADEU instance outperforms all the other opponents. I should note that we also test ADEU against a standard Noisy Based approach that achieves descent (or we can say good) performance in these domains. </a:t>
            </a:r>
            <a:endParaRPr lang="en-GB" sz="1200" kern="1200">
              <a:solidFill>
                <a:schemeClr val="tx1"/>
              </a:solidFill>
              <a:effectLst/>
              <a:latin typeface="+mn-lt"/>
              <a:ea typeface="+mn-ea"/>
              <a:cs typeface="+mn-cs"/>
            </a:endParaRPr>
          </a:p>
          <a:p>
            <a:endParaRPr lang="en-GB"/>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We also know, (and that is based on our implementation) that the RND mechanism converges slower than the Q std. This slower convergence (and hence, the higher output even when the agent has visited the same state numerous times) seems to allow the agent for more effective exploration and hence, learning a higher rewarding policy. Additionally, the fact that the Naïve ADEU does not converge, allow it to find a better than the </a:t>
            </a:r>
            <a:r>
              <a:rPr lang="en-US" sz="1200" kern="1200" err="1">
                <a:solidFill>
                  <a:schemeClr val="tx1"/>
                </a:solidFill>
                <a:effectLst/>
                <a:latin typeface="+mn-lt"/>
                <a:ea typeface="+mn-ea"/>
                <a:cs typeface="+mn-cs"/>
              </a:rPr>
              <a:t>Q_std</a:t>
            </a:r>
            <a:r>
              <a:rPr lang="en-US" sz="1200" kern="1200">
                <a:solidFill>
                  <a:schemeClr val="tx1"/>
                </a:solidFill>
                <a:effectLst/>
                <a:latin typeface="+mn-lt"/>
                <a:ea typeface="+mn-ea"/>
                <a:cs typeface="+mn-cs"/>
              </a:rPr>
              <a:t> policy, but obviously not better than ADEU with RND.</a:t>
            </a:r>
            <a:endParaRPr lang="en-GB" sz="120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3A71C453-26D1-D71B-0C93-4954939C5007}"/>
              </a:ext>
            </a:extLst>
          </p:cNvPr>
          <p:cNvSpPr>
            <a:spLocks noGrp="1"/>
          </p:cNvSpPr>
          <p:nvPr>
            <p:ph type="sldNum" sz="quarter" idx="5"/>
          </p:nvPr>
        </p:nvSpPr>
        <p:spPr/>
        <p:txBody>
          <a:bodyPr/>
          <a:lstStyle/>
          <a:p>
            <a:fld id="{AB719B3A-2479-4B10-A990-94076BDFA9E2}" type="slidenum">
              <a:rPr lang="en-GB" smtClean="0"/>
              <a:t>12</a:t>
            </a:fld>
            <a:endParaRPr lang="en-GB"/>
          </a:p>
        </p:txBody>
      </p:sp>
    </p:spTree>
    <p:extLst>
      <p:ext uri="{BB962C8B-B14F-4D97-AF65-F5344CB8AC3E}">
        <p14:creationId xmlns:p14="http://schemas.microsoft.com/office/powerpoint/2010/main" val="224985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 example of F(s, in which uncertainty is “not </a:t>
            </a:r>
            <a:r>
              <a:rPr lang="en-GB" err="1"/>
              <a:t>stictry</a:t>
            </a:r>
            <a:r>
              <a:rPr lang="en-GB"/>
              <a:t> depending on the state” way of calculating uncertainty.  That is how we emulate </a:t>
            </a:r>
            <a:r>
              <a:rPr lang="en-GB" err="1"/>
              <a:t>ez</a:t>
            </a:r>
            <a:r>
              <a:rPr lang="en-GB"/>
              <a:t> greedy</a:t>
            </a:r>
          </a:p>
          <a:p>
            <a:endParaRPr lang="en-GB"/>
          </a:p>
          <a:p>
            <a:r>
              <a:rPr lang="en-GB"/>
              <a:t>I should not forget to explain the figures (axes etc) </a:t>
            </a:r>
          </a:p>
        </p:txBody>
      </p:sp>
      <p:sp>
        <p:nvSpPr>
          <p:cNvPr id="4" name="Slide Number Placeholder 3"/>
          <p:cNvSpPr>
            <a:spLocks noGrp="1"/>
          </p:cNvSpPr>
          <p:nvPr>
            <p:ph type="sldNum" sz="quarter" idx="5"/>
          </p:nvPr>
        </p:nvSpPr>
        <p:spPr/>
        <p:txBody>
          <a:bodyPr/>
          <a:lstStyle/>
          <a:p>
            <a:fld id="{AB719B3A-2479-4B10-A990-94076BDFA9E2}" type="slidenum">
              <a:rPr lang="en-GB" smtClean="0"/>
              <a:t>13</a:t>
            </a:fld>
            <a:endParaRPr lang="en-GB"/>
          </a:p>
        </p:txBody>
      </p:sp>
    </p:spTree>
    <p:extLst>
      <p:ext uri="{BB962C8B-B14F-4D97-AF65-F5344CB8AC3E}">
        <p14:creationId xmlns:p14="http://schemas.microsoft.com/office/powerpoint/2010/main" val="2598567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B719B3A-2479-4B10-A990-94076BDFA9E2}" type="slidenum">
              <a:rPr lang="en-GB" smtClean="0"/>
              <a:t>16</a:t>
            </a:fld>
            <a:endParaRPr lang="en-GB"/>
          </a:p>
        </p:txBody>
      </p:sp>
    </p:spTree>
    <p:extLst>
      <p:ext uri="{BB962C8B-B14F-4D97-AF65-F5344CB8AC3E}">
        <p14:creationId xmlns:p14="http://schemas.microsoft.com/office/powerpoint/2010/main" val="4021922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0981-1198-AD00-F45D-9F8C9E06325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05816F2-8B38-2040-95A8-327500CE1F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7CC2E62-7E6F-D6A8-E9D9-EB5C1EA809BC}"/>
              </a:ext>
            </a:extLst>
          </p:cNvPr>
          <p:cNvSpPr>
            <a:spLocks noGrp="1"/>
          </p:cNvSpPr>
          <p:nvPr>
            <p:ph type="dt" sz="half" idx="10"/>
          </p:nvPr>
        </p:nvSpPr>
        <p:spPr/>
        <p:txBody>
          <a:bodyPr/>
          <a:lstStyle/>
          <a:p>
            <a:fld id="{A9293F01-813B-42A4-AD64-35A188044476}" type="datetime1">
              <a:rPr lang="en-US" smtClean="0"/>
              <a:t>10/26/2026</a:t>
            </a:fld>
            <a:endParaRPr lang="en-US"/>
          </a:p>
        </p:txBody>
      </p:sp>
      <p:sp>
        <p:nvSpPr>
          <p:cNvPr id="5" name="Footer Placeholder 4">
            <a:extLst>
              <a:ext uri="{FF2B5EF4-FFF2-40B4-BE49-F238E27FC236}">
                <a16:creationId xmlns:a16="http://schemas.microsoft.com/office/drawing/2014/main" id="{241C868F-6B8A-7FFE-DABA-F84828CBBA92}"/>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3B49B421-8870-EE74-2C84-3669F9364500}"/>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9209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183E-C586-7026-0FD7-581E78B85DB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6004A1D-9E24-395D-714C-8449D25ED33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B11FAC4-85A3-3DDB-664A-F961165ACE89}"/>
              </a:ext>
            </a:extLst>
          </p:cNvPr>
          <p:cNvSpPr>
            <a:spLocks noGrp="1"/>
          </p:cNvSpPr>
          <p:nvPr>
            <p:ph type="dt" sz="half" idx="10"/>
          </p:nvPr>
        </p:nvSpPr>
        <p:spPr/>
        <p:txBody>
          <a:bodyPr/>
          <a:lstStyle/>
          <a:p>
            <a:fld id="{9EE2DB74-A23E-431B-BE1D-60FCB7B702C9}" type="datetime1">
              <a:rPr lang="en-US" smtClean="0"/>
              <a:t>10/26/2026</a:t>
            </a:fld>
            <a:endParaRPr lang="en-US"/>
          </a:p>
        </p:txBody>
      </p:sp>
      <p:sp>
        <p:nvSpPr>
          <p:cNvPr id="5" name="Footer Placeholder 4">
            <a:extLst>
              <a:ext uri="{FF2B5EF4-FFF2-40B4-BE49-F238E27FC236}">
                <a16:creationId xmlns:a16="http://schemas.microsoft.com/office/drawing/2014/main" id="{97AFDF13-835B-E2F1-336D-9DE3D73A29E3}"/>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9A267F3E-A154-0895-4CF6-EA7DCB8762B4}"/>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2322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FFB8-295A-E872-FA43-722F8F48738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4472A5A-F42B-7A2F-5733-E65D3D5E2B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BCBB7AE-73E8-ECE4-01DD-76C13CD2B7E5}"/>
              </a:ext>
            </a:extLst>
          </p:cNvPr>
          <p:cNvSpPr>
            <a:spLocks noGrp="1"/>
          </p:cNvSpPr>
          <p:nvPr>
            <p:ph type="dt" sz="half" idx="10"/>
          </p:nvPr>
        </p:nvSpPr>
        <p:spPr/>
        <p:txBody>
          <a:bodyPr/>
          <a:lstStyle/>
          <a:p>
            <a:fld id="{D00E8C70-D63F-40FF-8176-27A218717331}" type="datetime1">
              <a:rPr lang="en-US" smtClean="0"/>
              <a:t>10/26/2026</a:t>
            </a:fld>
            <a:endParaRPr lang="en-US"/>
          </a:p>
        </p:txBody>
      </p:sp>
      <p:sp>
        <p:nvSpPr>
          <p:cNvPr id="5" name="Footer Placeholder 4">
            <a:extLst>
              <a:ext uri="{FF2B5EF4-FFF2-40B4-BE49-F238E27FC236}">
                <a16:creationId xmlns:a16="http://schemas.microsoft.com/office/drawing/2014/main" id="{654BA7A2-59C6-61AD-C093-8757899A6FDB}"/>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4114F5F7-8C6E-8851-4482-C3C6900576C1}"/>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95040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39F7-E9EB-EC53-BE0F-E614EFC55F8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3A9AFE1-9F44-1D7E-63BC-8E00AB95199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805C147-8DA5-29F9-3EFA-7B541345C4A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D4F9EDB-80A4-C610-EAD2-7826CFC05632}"/>
              </a:ext>
            </a:extLst>
          </p:cNvPr>
          <p:cNvSpPr>
            <a:spLocks noGrp="1"/>
          </p:cNvSpPr>
          <p:nvPr>
            <p:ph type="dt" sz="half" idx="10"/>
          </p:nvPr>
        </p:nvSpPr>
        <p:spPr/>
        <p:txBody>
          <a:bodyPr/>
          <a:lstStyle/>
          <a:p>
            <a:fld id="{E9D13285-121B-459C-AAF8-F32989F6DD80}" type="datetime1">
              <a:rPr lang="en-US" smtClean="0"/>
              <a:t>10/26/2026</a:t>
            </a:fld>
            <a:endParaRPr lang="en-US"/>
          </a:p>
        </p:txBody>
      </p:sp>
      <p:sp>
        <p:nvSpPr>
          <p:cNvPr id="6" name="Footer Placeholder 5">
            <a:extLst>
              <a:ext uri="{FF2B5EF4-FFF2-40B4-BE49-F238E27FC236}">
                <a16:creationId xmlns:a16="http://schemas.microsoft.com/office/drawing/2014/main" id="{1C415D4A-AD2E-DCF8-4FE1-1FE8D770779B}"/>
              </a:ext>
            </a:extLst>
          </p:cNvPr>
          <p:cNvSpPr>
            <a:spLocks noGrp="1"/>
          </p:cNvSpPr>
          <p:nvPr>
            <p:ph type="ftr" sz="quarter" idx="11"/>
          </p:nvPr>
        </p:nvSpPr>
        <p:spPr/>
        <p:txBody>
          <a:bodyPr/>
          <a:lstStyle/>
          <a:p>
            <a:r>
              <a:rPr lang="en-GB"/>
              <a:t>L. Bakopoulos &amp; G. Chalkiadakis </a:t>
            </a:r>
            <a:endParaRPr lang="en-US"/>
          </a:p>
        </p:txBody>
      </p:sp>
      <p:sp>
        <p:nvSpPr>
          <p:cNvPr id="7" name="Slide Number Placeholder 6">
            <a:extLst>
              <a:ext uri="{FF2B5EF4-FFF2-40B4-BE49-F238E27FC236}">
                <a16:creationId xmlns:a16="http://schemas.microsoft.com/office/drawing/2014/main" id="{3E249C1C-EDE2-3B45-CF00-BD0A7227CDA0}"/>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71771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253C4-E179-5D40-5FFD-D7846B9B8A2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7FE8D78-EE4C-0533-EB6F-6E8048A262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4852A9-170D-2408-6C5E-A12E2CF30D9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070C5EC-5B83-4567-7D44-350B02DF10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82BF9EC-6CA8-2AD8-893A-AB8FF27B089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835D58E-4734-3BBD-F434-7B4525335736}"/>
              </a:ext>
            </a:extLst>
          </p:cNvPr>
          <p:cNvSpPr>
            <a:spLocks noGrp="1"/>
          </p:cNvSpPr>
          <p:nvPr>
            <p:ph type="dt" sz="half" idx="10"/>
          </p:nvPr>
        </p:nvSpPr>
        <p:spPr/>
        <p:txBody>
          <a:bodyPr/>
          <a:lstStyle/>
          <a:p>
            <a:fld id="{116BDCAE-0A99-4A83-BAA3-C1F4FD9D025D}" type="datetime1">
              <a:rPr lang="en-US" smtClean="0"/>
              <a:t>10/26/2026</a:t>
            </a:fld>
            <a:endParaRPr lang="en-US"/>
          </a:p>
        </p:txBody>
      </p:sp>
      <p:sp>
        <p:nvSpPr>
          <p:cNvPr id="8" name="Footer Placeholder 7">
            <a:extLst>
              <a:ext uri="{FF2B5EF4-FFF2-40B4-BE49-F238E27FC236}">
                <a16:creationId xmlns:a16="http://schemas.microsoft.com/office/drawing/2014/main" id="{69091B9E-3AA2-7DDF-9F16-04D9DCC957FE}"/>
              </a:ext>
            </a:extLst>
          </p:cNvPr>
          <p:cNvSpPr>
            <a:spLocks noGrp="1"/>
          </p:cNvSpPr>
          <p:nvPr>
            <p:ph type="ftr" sz="quarter" idx="11"/>
          </p:nvPr>
        </p:nvSpPr>
        <p:spPr/>
        <p:txBody>
          <a:bodyPr/>
          <a:lstStyle/>
          <a:p>
            <a:r>
              <a:rPr lang="en-GB"/>
              <a:t>L. Bakopoulos &amp; G. Chalkiadakis </a:t>
            </a:r>
            <a:endParaRPr lang="en-US"/>
          </a:p>
        </p:txBody>
      </p:sp>
      <p:sp>
        <p:nvSpPr>
          <p:cNvPr id="9" name="Slide Number Placeholder 8">
            <a:extLst>
              <a:ext uri="{FF2B5EF4-FFF2-40B4-BE49-F238E27FC236}">
                <a16:creationId xmlns:a16="http://schemas.microsoft.com/office/drawing/2014/main" id="{B4EA0D85-7DE4-E68A-1007-9D5DFA16C753}"/>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4748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0F1C-CD41-190F-0224-3720776E66D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C5248A-DF0E-112F-A87C-253BF160DCBE}"/>
              </a:ext>
            </a:extLst>
          </p:cNvPr>
          <p:cNvSpPr>
            <a:spLocks noGrp="1"/>
          </p:cNvSpPr>
          <p:nvPr>
            <p:ph type="dt" sz="half" idx="10"/>
          </p:nvPr>
        </p:nvSpPr>
        <p:spPr/>
        <p:txBody>
          <a:bodyPr/>
          <a:lstStyle/>
          <a:p>
            <a:fld id="{50990C8C-DD0D-407A-9240-197C9D5127CF}" type="datetime1">
              <a:rPr lang="en-US" smtClean="0"/>
              <a:t>10/26/2026</a:t>
            </a:fld>
            <a:endParaRPr lang="en-US"/>
          </a:p>
        </p:txBody>
      </p:sp>
      <p:sp>
        <p:nvSpPr>
          <p:cNvPr id="4" name="Footer Placeholder 3">
            <a:extLst>
              <a:ext uri="{FF2B5EF4-FFF2-40B4-BE49-F238E27FC236}">
                <a16:creationId xmlns:a16="http://schemas.microsoft.com/office/drawing/2014/main" id="{A0BFC413-F7A2-2511-FD16-912AD47EDEDD}"/>
              </a:ext>
            </a:extLst>
          </p:cNvPr>
          <p:cNvSpPr>
            <a:spLocks noGrp="1"/>
          </p:cNvSpPr>
          <p:nvPr>
            <p:ph type="ftr" sz="quarter" idx="11"/>
          </p:nvPr>
        </p:nvSpPr>
        <p:spPr/>
        <p:txBody>
          <a:bodyPr/>
          <a:lstStyle/>
          <a:p>
            <a:r>
              <a:rPr lang="en-GB"/>
              <a:t>L. Bakopoulos &amp; G. Chalkiadakis </a:t>
            </a:r>
            <a:endParaRPr lang="en-US"/>
          </a:p>
        </p:txBody>
      </p:sp>
      <p:sp>
        <p:nvSpPr>
          <p:cNvPr id="5" name="Slide Number Placeholder 4">
            <a:extLst>
              <a:ext uri="{FF2B5EF4-FFF2-40B4-BE49-F238E27FC236}">
                <a16:creationId xmlns:a16="http://schemas.microsoft.com/office/drawing/2014/main" id="{F36785CA-6684-88C5-BE1A-3E2E96495159}"/>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36730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110B15-8127-DCAD-7FF8-D884523B1434}"/>
              </a:ext>
            </a:extLst>
          </p:cNvPr>
          <p:cNvSpPr>
            <a:spLocks noGrp="1"/>
          </p:cNvSpPr>
          <p:nvPr>
            <p:ph type="dt" sz="half" idx="10"/>
          </p:nvPr>
        </p:nvSpPr>
        <p:spPr/>
        <p:txBody>
          <a:bodyPr/>
          <a:lstStyle/>
          <a:p>
            <a:fld id="{C9FCB61D-78ED-4F27-88F8-A0536B805E97}" type="datetime1">
              <a:rPr lang="en-US" smtClean="0"/>
              <a:t>10/26/2026</a:t>
            </a:fld>
            <a:endParaRPr lang="en-US"/>
          </a:p>
        </p:txBody>
      </p:sp>
      <p:sp>
        <p:nvSpPr>
          <p:cNvPr id="3" name="Footer Placeholder 2">
            <a:extLst>
              <a:ext uri="{FF2B5EF4-FFF2-40B4-BE49-F238E27FC236}">
                <a16:creationId xmlns:a16="http://schemas.microsoft.com/office/drawing/2014/main" id="{DCBD7BD8-0CC6-E30F-FD21-068B7ABDCB0C}"/>
              </a:ext>
            </a:extLst>
          </p:cNvPr>
          <p:cNvSpPr>
            <a:spLocks noGrp="1"/>
          </p:cNvSpPr>
          <p:nvPr>
            <p:ph type="ftr" sz="quarter" idx="11"/>
          </p:nvPr>
        </p:nvSpPr>
        <p:spPr/>
        <p:txBody>
          <a:bodyPr/>
          <a:lstStyle/>
          <a:p>
            <a:r>
              <a:rPr lang="en-GB"/>
              <a:t>L. Bakopoulos &amp; G. Chalkiadakis </a:t>
            </a:r>
            <a:endParaRPr lang="en-US"/>
          </a:p>
        </p:txBody>
      </p:sp>
      <p:sp>
        <p:nvSpPr>
          <p:cNvPr id="4" name="Slide Number Placeholder 3">
            <a:extLst>
              <a:ext uri="{FF2B5EF4-FFF2-40B4-BE49-F238E27FC236}">
                <a16:creationId xmlns:a16="http://schemas.microsoft.com/office/drawing/2014/main" id="{B2A55EBE-9423-CA6D-6288-3D2FF5FACFEC}"/>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2739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CE49A-350A-A35A-B004-57CF1D79C98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96F050D-D92D-E590-0D12-D66470E70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64228B4-7634-B0DC-BED2-66A279C1E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BC1FE73-393E-54C6-418B-1483B27DF461}"/>
              </a:ext>
            </a:extLst>
          </p:cNvPr>
          <p:cNvSpPr>
            <a:spLocks noGrp="1"/>
          </p:cNvSpPr>
          <p:nvPr>
            <p:ph type="dt" sz="half" idx="10"/>
          </p:nvPr>
        </p:nvSpPr>
        <p:spPr/>
        <p:txBody>
          <a:bodyPr/>
          <a:lstStyle/>
          <a:p>
            <a:fld id="{4F550B2D-915A-45B6-ACCB-54D3761932AB}" type="datetime1">
              <a:rPr lang="en-US" smtClean="0"/>
              <a:t>10/26/2026</a:t>
            </a:fld>
            <a:endParaRPr lang="en-US"/>
          </a:p>
        </p:txBody>
      </p:sp>
      <p:sp>
        <p:nvSpPr>
          <p:cNvPr id="6" name="Footer Placeholder 5">
            <a:extLst>
              <a:ext uri="{FF2B5EF4-FFF2-40B4-BE49-F238E27FC236}">
                <a16:creationId xmlns:a16="http://schemas.microsoft.com/office/drawing/2014/main" id="{CA3B44EE-E219-66AB-433E-DAB34D27C009}"/>
              </a:ext>
            </a:extLst>
          </p:cNvPr>
          <p:cNvSpPr>
            <a:spLocks noGrp="1"/>
          </p:cNvSpPr>
          <p:nvPr>
            <p:ph type="ftr" sz="quarter" idx="11"/>
          </p:nvPr>
        </p:nvSpPr>
        <p:spPr/>
        <p:txBody>
          <a:bodyPr/>
          <a:lstStyle/>
          <a:p>
            <a:r>
              <a:rPr lang="en-GB"/>
              <a:t>L. Bakopoulos &amp; G. Chalkiadakis </a:t>
            </a:r>
            <a:endParaRPr lang="en-US"/>
          </a:p>
        </p:txBody>
      </p:sp>
      <p:sp>
        <p:nvSpPr>
          <p:cNvPr id="7" name="Slide Number Placeholder 6">
            <a:extLst>
              <a:ext uri="{FF2B5EF4-FFF2-40B4-BE49-F238E27FC236}">
                <a16:creationId xmlns:a16="http://schemas.microsoft.com/office/drawing/2014/main" id="{FCAA1364-C772-E6A8-ACC3-971A03B0614C}"/>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41031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FF403-1BB0-B82D-FDFE-E8762A3715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81FBFD7-01E6-BC20-7258-1F1AFD1F8A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556F185-B35E-66D9-1974-453021B3D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A3B682F-4DC8-DD8A-6615-C1926AEE8BDA}"/>
              </a:ext>
            </a:extLst>
          </p:cNvPr>
          <p:cNvSpPr>
            <a:spLocks noGrp="1"/>
          </p:cNvSpPr>
          <p:nvPr>
            <p:ph type="dt" sz="half" idx="10"/>
          </p:nvPr>
        </p:nvSpPr>
        <p:spPr/>
        <p:txBody>
          <a:bodyPr/>
          <a:lstStyle/>
          <a:p>
            <a:fld id="{15376BE3-BBAB-46F0-A0E0-4D6E3226F98E}" type="datetime1">
              <a:rPr lang="en-US" smtClean="0"/>
              <a:t>10/26/2026</a:t>
            </a:fld>
            <a:endParaRPr lang="en-US"/>
          </a:p>
        </p:txBody>
      </p:sp>
      <p:sp>
        <p:nvSpPr>
          <p:cNvPr id="6" name="Footer Placeholder 5">
            <a:extLst>
              <a:ext uri="{FF2B5EF4-FFF2-40B4-BE49-F238E27FC236}">
                <a16:creationId xmlns:a16="http://schemas.microsoft.com/office/drawing/2014/main" id="{3306CB61-FD3C-8606-DF40-05DFCC08C0EF}"/>
              </a:ext>
            </a:extLst>
          </p:cNvPr>
          <p:cNvSpPr>
            <a:spLocks noGrp="1"/>
          </p:cNvSpPr>
          <p:nvPr>
            <p:ph type="ftr" sz="quarter" idx="11"/>
          </p:nvPr>
        </p:nvSpPr>
        <p:spPr/>
        <p:txBody>
          <a:bodyPr/>
          <a:lstStyle/>
          <a:p>
            <a:r>
              <a:rPr lang="en-GB"/>
              <a:t>L. Bakopoulos &amp; G. Chalkiadakis </a:t>
            </a:r>
            <a:endParaRPr lang="en-US"/>
          </a:p>
        </p:txBody>
      </p:sp>
      <p:sp>
        <p:nvSpPr>
          <p:cNvPr id="7" name="Slide Number Placeholder 6">
            <a:extLst>
              <a:ext uri="{FF2B5EF4-FFF2-40B4-BE49-F238E27FC236}">
                <a16:creationId xmlns:a16="http://schemas.microsoft.com/office/drawing/2014/main" id="{DA8841DA-DB2A-E4A9-CA81-A5541A141B5E}"/>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5289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24BD4-3188-08F6-9C29-5469AD08C75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0674431-32DB-166B-C4B2-92C85A28FB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1E05FAF-63B1-B255-540A-B17B82A98633}"/>
              </a:ext>
            </a:extLst>
          </p:cNvPr>
          <p:cNvSpPr>
            <a:spLocks noGrp="1"/>
          </p:cNvSpPr>
          <p:nvPr>
            <p:ph type="dt" sz="half" idx="10"/>
          </p:nvPr>
        </p:nvSpPr>
        <p:spPr/>
        <p:txBody>
          <a:bodyPr/>
          <a:lstStyle/>
          <a:p>
            <a:fld id="{925B7363-69C1-4528-84AF-ADC95582D703}" type="datetime1">
              <a:rPr lang="en-US" smtClean="0"/>
              <a:t>10/26/2026</a:t>
            </a:fld>
            <a:endParaRPr lang="en-US"/>
          </a:p>
        </p:txBody>
      </p:sp>
      <p:sp>
        <p:nvSpPr>
          <p:cNvPr id="5" name="Footer Placeholder 4">
            <a:extLst>
              <a:ext uri="{FF2B5EF4-FFF2-40B4-BE49-F238E27FC236}">
                <a16:creationId xmlns:a16="http://schemas.microsoft.com/office/drawing/2014/main" id="{157C5D15-1A44-CE15-F9A2-9B549F5155B5}"/>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626A0D71-6920-E0D2-B639-26519CD13678}"/>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11452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424D13-EDBC-FB3F-25E2-3D4B9244397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080FB0E-3F00-9AE3-66B7-D9D3B08409A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839C25C-0A7B-5FE4-753D-833BF97927F7}"/>
              </a:ext>
            </a:extLst>
          </p:cNvPr>
          <p:cNvSpPr>
            <a:spLocks noGrp="1"/>
          </p:cNvSpPr>
          <p:nvPr>
            <p:ph type="dt" sz="half" idx="10"/>
          </p:nvPr>
        </p:nvSpPr>
        <p:spPr/>
        <p:txBody>
          <a:bodyPr/>
          <a:lstStyle/>
          <a:p>
            <a:fld id="{746997E3-4500-4D31-A808-AFD7800B1197}" type="datetime1">
              <a:rPr lang="en-US" smtClean="0"/>
              <a:t>10/26/2026</a:t>
            </a:fld>
            <a:endParaRPr lang="en-US"/>
          </a:p>
        </p:txBody>
      </p:sp>
      <p:sp>
        <p:nvSpPr>
          <p:cNvPr id="5" name="Footer Placeholder 4">
            <a:extLst>
              <a:ext uri="{FF2B5EF4-FFF2-40B4-BE49-F238E27FC236}">
                <a16:creationId xmlns:a16="http://schemas.microsoft.com/office/drawing/2014/main" id="{09C2803B-8459-F55F-2F3F-D94231FA4BAC}"/>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28A2B03C-6BFA-FA90-C4AD-AB2AF726AA88}"/>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66069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C1AB92-CA39-4141-5D1F-F7A7DB2D58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422F000-946E-4C9D-52F0-7390B87D1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017B1B1-B20B-EEC6-A488-50D74064E5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3FA320-E2AA-4DC4-829D-596E23C41C2A}" type="datetime1">
              <a:rPr lang="en-US" smtClean="0"/>
              <a:t>10/26/2026</a:t>
            </a:fld>
            <a:endParaRPr lang="en-US"/>
          </a:p>
        </p:txBody>
      </p:sp>
      <p:sp>
        <p:nvSpPr>
          <p:cNvPr id="5" name="Footer Placeholder 4">
            <a:extLst>
              <a:ext uri="{FF2B5EF4-FFF2-40B4-BE49-F238E27FC236}">
                <a16:creationId xmlns:a16="http://schemas.microsoft.com/office/drawing/2014/main" id="{1043FA18-381E-1475-3C64-3A3833B20A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3752D618-1AD3-9779-5355-FF0EFDA76C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7669327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3425" y="1073557"/>
            <a:ext cx="10725150" cy="2387600"/>
          </a:xfrm>
        </p:spPr>
        <p:txBody>
          <a:bodyPr anchor="ctr">
            <a:normAutofit fontScale="90000"/>
          </a:bodyPr>
          <a:lstStyle/>
          <a:p>
            <a:pPr fontAlgn="base">
              <a:lnSpc>
                <a:spcPct val="90000"/>
              </a:lnSpc>
            </a:pPr>
            <a:r>
              <a:rPr lang="en-GB" sz="5600" b="1" dirty="0">
                <a:solidFill>
                  <a:schemeClr val="accent2">
                    <a:lumMod val="75000"/>
                  </a:schemeClr>
                </a:solidFill>
              </a:rPr>
              <a:t>A Novel Framework for </a:t>
            </a:r>
            <a:br>
              <a:rPr lang="en-GB" sz="5600" b="1" dirty="0">
                <a:solidFill>
                  <a:schemeClr val="accent2">
                    <a:lumMod val="75000"/>
                  </a:schemeClr>
                </a:solidFill>
              </a:rPr>
            </a:br>
            <a:r>
              <a:rPr lang="en-GB" sz="5600" b="1" dirty="0">
                <a:solidFill>
                  <a:schemeClr val="accent2">
                    <a:lumMod val="75000"/>
                  </a:schemeClr>
                </a:solidFill>
              </a:rPr>
              <a:t>Uncertainty-Driven Adaptive Exploration</a:t>
            </a:r>
            <a:endParaRPr lang="en-US" sz="5600" b="1" dirty="0">
              <a:solidFill>
                <a:schemeClr val="accent2">
                  <a:lumMod val="75000"/>
                </a:schemeClr>
              </a:solidFill>
            </a:endParaRPr>
          </a:p>
        </p:txBody>
      </p:sp>
      <p:sp>
        <p:nvSpPr>
          <p:cNvPr id="3" name="Subtitle 2"/>
          <p:cNvSpPr>
            <a:spLocks noGrp="1"/>
          </p:cNvSpPr>
          <p:nvPr>
            <p:ph type="subTitle" idx="1"/>
          </p:nvPr>
        </p:nvSpPr>
        <p:spPr>
          <a:xfrm>
            <a:off x="1378241" y="3238542"/>
            <a:ext cx="9435517" cy="1655762"/>
          </a:xfrm>
        </p:spPr>
        <p:txBody>
          <a:bodyPr vert="horz" lIns="91440" tIns="45720" rIns="91440" bIns="45720" rtlCol="0" anchor="ctr">
            <a:normAutofit/>
          </a:bodyPr>
          <a:lstStyle/>
          <a:p>
            <a:r>
              <a:rPr lang="en-US" sz="3400" b="1" dirty="0">
                <a:solidFill>
                  <a:srgbClr val="002060"/>
                </a:solidFill>
              </a:rPr>
              <a:t>Leonidas Bakopoulos</a:t>
            </a:r>
            <a:r>
              <a:rPr lang="en-US" sz="3200" b="1" dirty="0"/>
              <a:t> </a:t>
            </a:r>
            <a:r>
              <a:rPr lang="en-US" sz="3000" b="1" dirty="0"/>
              <a:t>&amp;</a:t>
            </a:r>
            <a:r>
              <a:rPr lang="en-US" sz="3200" b="1" dirty="0"/>
              <a:t> </a:t>
            </a:r>
            <a:r>
              <a:rPr lang="en-US" sz="3400" b="1" dirty="0">
                <a:solidFill>
                  <a:srgbClr val="002060"/>
                </a:solidFill>
              </a:rPr>
              <a:t>Georgios Chalkiadakis</a:t>
            </a:r>
            <a:endParaRPr lang="en-US" sz="3400" b="1" dirty="0">
              <a:solidFill>
                <a:srgbClr val="002060"/>
              </a:solidFill>
              <a:ea typeface="Calibri"/>
              <a:cs typeface="Calibri"/>
            </a:endParaRPr>
          </a:p>
        </p:txBody>
      </p:sp>
      <p:sp>
        <p:nvSpPr>
          <p:cNvPr id="4" name="TextBox 3">
            <a:extLst>
              <a:ext uri="{FF2B5EF4-FFF2-40B4-BE49-F238E27FC236}">
                <a16:creationId xmlns:a16="http://schemas.microsoft.com/office/drawing/2014/main" id="{673A13EF-5735-D9E9-77A8-0E7602ACD11B}"/>
              </a:ext>
            </a:extLst>
          </p:cNvPr>
          <p:cNvSpPr txBox="1"/>
          <p:nvPr/>
        </p:nvSpPr>
        <p:spPr>
          <a:xfrm>
            <a:off x="3103640" y="5114731"/>
            <a:ext cx="5984721"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400" b="1" dirty="0">
                <a:solidFill>
                  <a:srgbClr val="00649C"/>
                </a:solidFill>
                <a:ea typeface="Calibri"/>
                <a:cs typeface="Calibri"/>
              </a:rPr>
              <a:t>T</a:t>
            </a:r>
            <a:r>
              <a:rPr lang="en-US" sz="3200" b="1" dirty="0">
                <a:solidFill>
                  <a:srgbClr val="00649C"/>
                </a:solidFill>
                <a:ea typeface="Calibri"/>
                <a:cs typeface="Calibri"/>
              </a:rPr>
              <a:t>echnical </a:t>
            </a:r>
            <a:r>
              <a:rPr lang="en-US" sz="3400" b="1" dirty="0">
                <a:solidFill>
                  <a:srgbClr val="00649C"/>
                </a:solidFill>
                <a:ea typeface="Calibri"/>
                <a:cs typeface="Calibri"/>
              </a:rPr>
              <a:t>U</a:t>
            </a:r>
            <a:r>
              <a:rPr lang="en-US" sz="3200" b="1" dirty="0">
                <a:solidFill>
                  <a:srgbClr val="00649C"/>
                </a:solidFill>
                <a:ea typeface="Calibri"/>
                <a:cs typeface="Calibri"/>
              </a:rPr>
              <a:t>niversity of </a:t>
            </a:r>
            <a:r>
              <a:rPr lang="en-US" sz="3400" b="1" dirty="0">
                <a:solidFill>
                  <a:srgbClr val="00649C"/>
                </a:solidFill>
                <a:ea typeface="Calibri"/>
                <a:cs typeface="Calibri"/>
              </a:rPr>
              <a:t>C</a:t>
            </a:r>
            <a:r>
              <a:rPr lang="en-US" sz="3200" b="1" dirty="0">
                <a:solidFill>
                  <a:srgbClr val="00649C"/>
                </a:solidFill>
                <a:ea typeface="Calibri"/>
                <a:cs typeface="Calibri"/>
              </a:rPr>
              <a:t>rete</a:t>
            </a:r>
          </a:p>
        </p:txBody>
      </p:sp>
      <p:pic>
        <p:nvPicPr>
          <p:cNvPr id="10" name="Picture 9">
            <a:extLst>
              <a:ext uri="{FF2B5EF4-FFF2-40B4-BE49-F238E27FC236}">
                <a16:creationId xmlns:a16="http://schemas.microsoft.com/office/drawing/2014/main" id="{9E574078-947B-C915-0367-0B198BA8E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9149" y="5994859"/>
            <a:ext cx="2000250" cy="838200"/>
          </a:xfrm>
          <a:prstGeom prst="rect">
            <a:avLst/>
          </a:prstGeom>
        </p:spPr>
      </p:pic>
      <p:pic>
        <p:nvPicPr>
          <p:cNvPr id="12" name="Picture 11">
            <a:extLst>
              <a:ext uri="{FF2B5EF4-FFF2-40B4-BE49-F238E27FC236}">
                <a16:creationId xmlns:a16="http://schemas.microsoft.com/office/drawing/2014/main" id="{67F876A5-5FDA-79BC-EFBA-106FDB3C86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832" y="5345564"/>
            <a:ext cx="2560573" cy="1344301"/>
          </a:xfrm>
          <a:prstGeom prst="rect">
            <a:avLst/>
          </a:prstGeom>
        </p:spPr>
      </p:pic>
      <p:pic>
        <p:nvPicPr>
          <p:cNvPr id="14" name="Picture 13">
            <a:extLst>
              <a:ext uri="{FF2B5EF4-FFF2-40B4-BE49-F238E27FC236}">
                <a16:creationId xmlns:a16="http://schemas.microsoft.com/office/drawing/2014/main" id="{8CB51998-E1D6-3DDE-12F0-9AE5FFECD8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0543" y="4721922"/>
            <a:ext cx="1876616" cy="344764"/>
          </a:xfrm>
          <a:prstGeom prst="rect">
            <a:avLst/>
          </a:prstGeom>
        </p:spPr>
      </p:pic>
      <p:sp>
        <p:nvSpPr>
          <p:cNvPr id="5" name="Date Placeholder 4">
            <a:extLst>
              <a:ext uri="{FF2B5EF4-FFF2-40B4-BE49-F238E27FC236}">
                <a16:creationId xmlns:a16="http://schemas.microsoft.com/office/drawing/2014/main" id="{1F165355-B225-0D8B-CC71-8F7595627CA9}"/>
              </a:ext>
            </a:extLst>
          </p:cNvPr>
          <p:cNvSpPr>
            <a:spLocks noGrp="1"/>
          </p:cNvSpPr>
          <p:nvPr>
            <p:ph type="dt" sz="half" idx="10"/>
          </p:nvPr>
        </p:nvSpPr>
        <p:spPr/>
        <p:txBody>
          <a:bodyPr/>
          <a:lstStyle/>
          <a:p>
            <a:fld id="{A13F35BE-B60E-4E25-84D0-CCE641E91849}" type="datetime1">
              <a:rPr lang="en-US" smtClean="0"/>
              <a:t>10/26/2026</a:t>
            </a:fld>
            <a:endParaRPr lang="en-US"/>
          </a:p>
        </p:txBody>
      </p:sp>
      <p:sp>
        <p:nvSpPr>
          <p:cNvPr id="6" name="Footer Placeholder 5">
            <a:extLst>
              <a:ext uri="{FF2B5EF4-FFF2-40B4-BE49-F238E27FC236}">
                <a16:creationId xmlns:a16="http://schemas.microsoft.com/office/drawing/2014/main" id="{4BA5A19C-1D95-1981-E202-BF9556101D56}"/>
              </a:ext>
            </a:extLst>
          </p:cNvPr>
          <p:cNvSpPr>
            <a:spLocks noGrp="1"/>
          </p:cNvSpPr>
          <p:nvPr>
            <p:ph type="ftr" sz="quarter" idx="11"/>
          </p:nvPr>
        </p:nvSpPr>
        <p:spPr/>
        <p:txBody>
          <a:bodyPr/>
          <a:lstStyle/>
          <a:p>
            <a:r>
              <a:rPr lang="en-GB"/>
              <a:t>L. Bakopoulos &amp; G. Chalkiadakis </a:t>
            </a:r>
            <a:endParaRPr lang="en-US"/>
          </a:p>
        </p:txBody>
      </p:sp>
      <p:sp>
        <p:nvSpPr>
          <p:cNvPr id="7" name="Slide Number Placeholder 6">
            <a:extLst>
              <a:ext uri="{FF2B5EF4-FFF2-40B4-BE49-F238E27FC236}">
                <a16:creationId xmlns:a16="http://schemas.microsoft.com/office/drawing/2014/main" id="{1B41FAC5-9D3B-1745-A58F-AEEA16C32A2E}"/>
              </a:ext>
            </a:extLst>
          </p:cNvPr>
          <p:cNvSpPr>
            <a:spLocks noGrp="1"/>
          </p:cNvSpPr>
          <p:nvPr>
            <p:ph type="sldNum" sz="quarter" idx="12"/>
          </p:nvPr>
        </p:nvSpPr>
        <p:spPr/>
        <p:txBody>
          <a:bodyPr/>
          <a:lstStyle/>
          <a:p>
            <a:fld id="{330EA680-D336-4FF7-8B7A-9848BB0A1C32}" type="slidenum">
              <a:rPr lang="en-US" smtClean="0"/>
              <a:t>1</a:t>
            </a:fld>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87A2-0B70-BB6C-BE50-FA731EE86EAE}"/>
              </a:ext>
            </a:extLst>
          </p:cNvPr>
          <p:cNvSpPr>
            <a:spLocks noGrp="1"/>
          </p:cNvSpPr>
          <p:nvPr>
            <p:ph type="title"/>
          </p:nvPr>
        </p:nvSpPr>
        <p:spPr/>
        <p:txBody>
          <a:bodyPr>
            <a:normAutofit/>
          </a:bodyPr>
          <a:lstStyle/>
          <a:p>
            <a:r>
              <a:rPr lang="en-GB" sz="5400" dirty="0">
                <a:solidFill>
                  <a:schemeClr val="accent2">
                    <a:lumMod val="75000"/>
                  </a:schemeClr>
                </a:solidFill>
              </a:rPr>
              <a:t>Motivation</a:t>
            </a:r>
          </a:p>
        </p:txBody>
      </p:sp>
      <p:sp>
        <p:nvSpPr>
          <p:cNvPr id="4" name="Date Placeholder 3">
            <a:extLst>
              <a:ext uri="{FF2B5EF4-FFF2-40B4-BE49-F238E27FC236}">
                <a16:creationId xmlns:a16="http://schemas.microsoft.com/office/drawing/2014/main" id="{E2523628-A156-CD7E-898E-83B8E1D1B834}"/>
              </a:ext>
            </a:extLst>
          </p:cNvPr>
          <p:cNvSpPr>
            <a:spLocks noGrp="1"/>
          </p:cNvSpPr>
          <p:nvPr>
            <p:ph type="dt" sz="half" idx="10"/>
          </p:nvPr>
        </p:nvSpPr>
        <p:spPr>
          <a:prstGeom prst="rect">
            <a:avLst/>
          </a:prstGeom>
        </p:spPr>
        <p:txBody>
          <a:bodyPr anchor="ctr">
            <a:normAutofit/>
          </a:bodyPr>
          <a:lstStyle/>
          <a:p>
            <a:pPr>
              <a:spcAft>
                <a:spcPts val="600"/>
              </a:spcAft>
            </a:pPr>
            <a:fld id="{64824A22-1C40-49C3-9733-39A5511BA00D}" type="datetime1">
              <a:rPr lang="en-US" smtClean="0"/>
              <a:t>10/26/2026</a:t>
            </a:fld>
            <a:endParaRPr lang="en-US"/>
          </a:p>
        </p:txBody>
      </p:sp>
      <p:sp>
        <p:nvSpPr>
          <p:cNvPr id="6" name="Footer Placeholder 5">
            <a:extLst>
              <a:ext uri="{FF2B5EF4-FFF2-40B4-BE49-F238E27FC236}">
                <a16:creationId xmlns:a16="http://schemas.microsoft.com/office/drawing/2014/main" id="{EB956499-CBCD-4D5D-AF5F-CDECFCA9665A}"/>
              </a:ext>
            </a:extLst>
          </p:cNvPr>
          <p:cNvSpPr>
            <a:spLocks noGrp="1"/>
          </p:cNvSpPr>
          <p:nvPr>
            <p:ph type="ftr" sz="quarter" idx="11"/>
          </p:nvPr>
        </p:nvSpPr>
        <p:spPr>
          <a:xfrm>
            <a:off x="2824480" y="6356350"/>
            <a:ext cx="6543040" cy="365125"/>
          </a:xfrm>
          <a:prstGeom prst="rect">
            <a:avLst/>
          </a:prstGeom>
        </p:spPr>
        <p:txBody>
          <a:bodyPr vert="horz" lIns="91440" tIns="45720" rIns="91440" bIns="45720" rtlCol="0" anchor="ctr">
            <a:noAutofit/>
          </a:bodyPr>
          <a:lstStyle/>
          <a:p>
            <a:pPr>
              <a:lnSpc>
                <a:spcPct val="90000"/>
              </a:lnSpc>
              <a:spcAft>
                <a:spcPts val="600"/>
              </a:spcAft>
            </a:pPr>
            <a:r>
              <a:rPr lang="en-GB" sz="1100"/>
              <a:t>L. Bakopoulos &amp; G. Chalkiadakis </a:t>
            </a:r>
            <a:endParaRPr lang="en-US" sz="1100" dirty="0">
              <a:ea typeface="Calibri"/>
              <a:cs typeface="Calibri"/>
            </a:endParaRPr>
          </a:p>
        </p:txBody>
      </p:sp>
      <p:sp>
        <p:nvSpPr>
          <p:cNvPr id="18" name="Slide Number Placeholder 17">
            <a:extLst>
              <a:ext uri="{FF2B5EF4-FFF2-40B4-BE49-F238E27FC236}">
                <a16:creationId xmlns:a16="http://schemas.microsoft.com/office/drawing/2014/main" id="{80BDABA6-0FCB-21CF-52D1-FB8931368346}"/>
              </a:ext>
            </a:extLst>
          </p:cNvPr>
          <p:cNvSpPr>
            <a:spLocks noGrp="1"/>
          </p:cNvSpPr>
          <p:nvPr>
            <p:ph type="sldNum" sz="quarter" idx="12"/>
          </p:nvPr>
        </p:nvSpPr>
        <p:spPr/>
        <p:txBody>
          <a:bodyPr/>
          <a:lstStyle/>
          <a:p>
            <a:fld id="{330EA680-D336-4FF7-8B7A-9848BB0A1C32}" type="slidenum">
              <a:rPr lang="en-US" smtClean="0"/>
              <a:t>2</a:t>
            </a:fld>
            <a:endParaRPr lang="en-US"/>
          </a:p>
        </p:txBody>
      </p:sp>
      <p:sp>
        <p:nvSpPr>
          <p:cNvPr id="5" name="Free-form: Shape 4">
            <a:extLst>
              <a:ext uri="{FF2B5EF4-FFF2-40B4-BE49-F238E27FC236}">
                <a16:creationId xmlns:a16="http://schemas.microsoft.com/office/drawing/2014/main" id="{A2BA6124-9487-8E90-A88C-1C13459FE5C3}"/>
              </a:ext>
            </a:extLst>
          </p:cNvPr>
          <p:cNvSpPr/>
          <p:nvPr/>
        </p:nvSpPr>
        <p:spPr>
          <a:xfrm>
            <a:off x="161544" y="2448561"/>
            <a:ext cx="7954720" cy="1030788"/>
          </a:xfrm>
          <a:custGeom>
            <a:avLst/>
            <a:gdLst>
              <a:gd name="csX0" fmla="*/ 0 w 8097012"/>
              <a:gd name="csY0" fmla="*/ 78324 h 783240"/>
              <a:gd name="csX1" fmla="*/ 78324 w 8097012"/>
              <a:gd name="csY1" fmla="*/ 0 h 783240"/>
              <a:gd name="csX2" fmla="*/ 8018688 w 8097012"/>
              <a:gd name="csY2" fmla="*/ 0 h 783240"/>
              <a:gd name="csX3" fmla="*/ 8097012 w 8097012"/>
              <a:gd name="csY3" fmla="*/ 78324 h 783240"/>
              <a:gd name="csX4" fmla="*/ 8097012 w 8097012"/>
              <a:gd name="csY4" fmla="*/ 704916 h 783240"/>
              <a:gd name="csX5" fmla="*/ 8018688 w 8097012"/>
              <a:gd name="csY5" fmla="*/ 783240 h 783240"/>
              <a:gd name="csX6" fmla="*/ 78324 w 8097012"/>
              <a:gd name="csY6" fmla="*/ 783240 h 783240"/>
              <a:gd name="csX7" fmla="*/ 0 w 8097012"/>
              <a:gd name="csY7" fmla="*/ 704916 h 783240"/>
              <a:gd name="csX8" fmla="*/ 0 w 8097012"/>
              <a:gd name="csY8" fmla="*/ 78324 h 783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97012" h="783240">
                <a:moveTo>
                  <a:pt x="0" y="78324"/>
                </a:moveTo>
                <a:cubicBezTo>
                  <a:pt x="0" y="35067"/>
                  <a:pt x="35067" y="0"/>
                  <a:pt x="78324" y="0"/>
                </a:cubicBezTo>
                <a:lnTo>
                  <a:pt x="8018688" y="0"/>
                </a:lnTo>
                <a:cubicBezTo>
                  <a:pt x="8061945" y="0"/>
                  <a:pt x="8097012" y="35067"/>
                  <a:pt x="8097012" y="78324"/>
                </a:cubicBezTo>
                <a:lnTo>
                  <a:pt x="8097012" y="704916"/>
                </a:lnTo>
                <a:cubicBezTo>
                  <a:pt x="8097012" y="748173"/>
                  <a:pt x="8061945" y="783240"/>
                  <a:pt x="8018688" y="783240"/>
                </a:cubicBezTo>
                <a:lnTo>
                  <a:pt x="78324" y="783240"/>
                </a:lnTo>
                <a:cubicBezTo>
                  <a:pt x="35067" y="783240"/>
                  <a:pt x="0" y="748173"/>
                  <a:pt x="0" y="704916"/>
                </a:cubicBezTo>
                <a:lnTo>
                  <a:pt x="0" y="78324"/>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99140" tIns="99140" rIns="990077" bIns="99140" numCol="1" spcCol="1270" anchor="ctr" anchorCtr="0">
            <a:noAutofit/>
          </a:bodyPr>
          <a:lstStyle/>
          <a:p>
            <a:pPr defTabSz="889000">
              <a:lnSpc>
                <a:spcPct val="90000"/>
              </a:lnSpc>
              <a:spcBef>
                <a:spcPct val="0"/>
              </a:spcBef>
              <a:spcAft>
                <a:spcPct val="35000"/>
              </a:spcAft>
            </a:pPr>
            <a:r>
              <a:rPr lang="en-GB" sz="2800" dirty="0"/>
              <a:t>Learning environments efficient exploration is the key</a:t>
            </a:r>
            <a:endParaRPr lang="en-US" sz="2800" kern="1200" dirty="0"/>
          </a:p>
        </p:txBody>
      </p:sp>
      <p:sp>
        <p:nvSpPr>
          <p:cNvPr id="8" name="Free-form: Shape 7">
            <a:extLst>
              <a:ext uri="{FF2B5EF4-FFF2-40B4-BE49-F238E27FC236}">
                <a16:creationId xmlns:a16="http://schemas.microsoft.com/office/drawing/2014/main" id="{D7AAF833-A672-D2ED-9629-1464AB9AEDE0}"/>
              </a:ext>
            </a:extLst>
          </p:cNvPr>
          <p:cNvSpPr/>
          <p:nvPr/>
        </p:nvSpPr>
        <p:spPr>
          <a:xfrm>
            <a:off x="786045" y="3898546"/>
            <a:ext cx="7954720" cy="677361"/>
          </a:xfrm>
          <a:custGeom>
            <a:avLst/>
            <a:gdLst>
              <a:gd name="csX0" fmla="*/ 0 w 8097012"/>
              <a:gd name="csY0" fmla="*/ 78324 h 783240"/>
              <a:gd name="csX1" fmla="*/ 78324 w 8097012"/>
              <a:gd name="csY1" fmla="*/ 0 h 783240"/>
              <a:gd name="csX2" fmla="*/ 8018688 w 8097012"/>
              <a:gd name="csY2" fmla="*/ 0 h 783240"/>
              <a:gd name="csX3" fmla="*/ 8097012 w 8097012"/>
              <a:gd name="csY3" fmla="*/ 78324 h 783240"/>
              <a:gd name="csX4" fmla="*/ 8097012 w 8097012"/>
              <a:gd name="csY4" fmla="*/ 704916 h 783240"/>
              <a:gd name="csX5" fmla="*/ 8018688 w 8097012"/>
              <a:gd name="csY5" fmla="*/ 783240 h 783240"/>
              <a:gd name="csX6" fmla="*/ 78324 w 8097012"/>
              <a:gd name="csY6" fmla="*/ 783240 h 783240"/>
              <a:gd name="csX7" fmla="*/ 0 w 8097012"/>
              <a:gd name="csY7" fmla="*/ 704916 h 783240"/>
              <a:gd name="csX8" fmla="*/ 0 w 8097012"/>
              <a:gd name="csY8" fmla="*/ 78324 h 783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97012" h="783240">
                <a:moveTo>
                  <a:pt x="0" y="78324"/>
                </a:moveTo>
                <a:cubicBezTo>
                  <a:pt x="0" y="35067"/>
                  <a:pt x="35067" y="0"/>
                  <a:pt x="78324" y="0"/>
                </a:cubicBezTo>
                <a:lnTo>
                  <a:pt x="8018688" y="0"/>
                </a:lnTo>
                <a:cubicBezTo>
                  <a:pt x="8061945" y="0"/>
                  <a:pt x="8097012" y="35067"/>
                  <a:pt x="8097012" y="78324"/>
                </a:cubicBezTo>
                <a:lnTo>
                  <a:pt x="8097012" y="704916"/>
                </a:lnTo>
                <a:cubicBezTo>
                  <a:pt x="8097012" y="748173"/>
                  <a:pt x="8061945" y="783240"/>
                  <a:pt x="8018688" y="783240"/>
                </a:cubicBezTo>
                <a:lnTo>
                  <a:pt x="78324" y="783240"/>
                </a:lnTo>
                <a:cubicBezTo>
                  <a:pt x="35067" y="783240"/>
                  <a:pt x="0" y="748173"/>
                  <a:pt x="0" y="704916"/>
                </a:cubicBezTo>
                <a:lnTo>
                  <a:pt x="0" y="78324"/>
                </a:lnTo>
                <a:close/>
              </a:path>
            </a:pathLst>
          </a:custGeom>
          <a:solidFill>
            <a:schemeClr val="accent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9140" tIns="99140" rIns="1212894" bIns="99140" numCol="1" spcCol="1270" anchor="ctr" anchorCtr="0">
            <a:noAutofit/>
          </a:bodyPr>
          <a:lstStyle/>
          <a:p>
            <a:pPr defTabSz="889000">
              <a:lnSpc>
                <a:spcPct val="90000"/>
              </a:lnSpc>
              <a:spcBef>
                <a:spcPct val="0"/>
              </a:spcBef>
              <a:spcAft>
                <a:spcPct val="35000"/>
              </a:spcAft>
            </a:pPr>
            <a:r>
              <a:rPr lang="en-GB" sz="2400" dirty="0"/>
              <a:t>A common Approach: </a:t>
            </a:r>
            <a:r>
              <a:rPr lang="en-GB" sz="2400" kern="1200" dirty="0"/>
              <a:t> </a:t>
            </a:r>
            <a:r>
              <a:rPr lang="en-GB" sz="2400" dirty="0"/>
              <a:t>push </a:t>
            </a:r>
            <a:r>
              <a:rPr lang="en-GB" sz="2400" kern="1200" dirty="0"/>
              <a:t>the agent to </a:t>
            </a:r>
            <a:r>
              <a:rPr lang="en-GB" sz="2400" kern="1200" dirty="0">
                <a:solidFill>
                  <a:schemeClr val="bg1">
                    <a:lumMod val="95000"/>
                  </a:schemeClr>
                </a:solidFill>
              </a:rPr>
              <a:t>explore</a:t>
            </a:r>
            <a:endParaRPr lang="en-US" sz="2400" kern="1200" dirty="0">
              <a:solidFill>
                <a:schemeClr val="bg1">
                  <a:lumMod val="95000"/>
                </a:schemeClr>
              </a:solidFill>
            </a:endParaRPr>
          </a:p>
        </p:txBody>
      </p:sp>
      <p:sp>
        <p:nvSpPr>
          <p:cNvPr id="9" name="Free-form: Shape 8">
            <a:extLst>
              <a:ext uri="{FF2B5EF4-FFF2-40B4-BE49-F238E27FC236}">
                <a16:creationId xmlns:a16="http://schemas.microsoft.com/office/drawing/2014/main" id="{A1E20FC0-5C23-7FFC-DE39-2C98951F25C4}"/>
              </a:ext>
            </a:extLst>
          </p:cNvPr>
          <p:cNvSpPr/>
          <p:nvPr/>
        </p:nvSpPr>
        <p:spPr>
          <a:xfrm>
            <a:off x="1349586" y="5015426"/>
            <a:ext cx="7954720" cy="992601"/>
          </a:xfrm>
          <a:custGeom>
            <a:avLst/>
            <a:gdLst>
              <a:gd name="csX0" fmla="*/ 0 w 8097012"/>
              <a:gd name="csY0" fmla="*/ 78324 h 783240"/>
              <a:gd name="csX1" fmla="*/ 78324 w 8097012"/>
              <a:gd name="csY1" fmla="*/ 0 h 783240"/>
              <a:gd name="csX2" fmla="*/ 8018688 w 8097012"/>
              <a:gd name="csY2" fmla="*/ 0 h 783240"/>
              <a:gd name="csX3" fmla="*/ 8097012 w 8097012"/>
              <a:gd name="csY3" fmla="*/ 78324 h 783240"/>
              <a:gd name="csX4" fmla="*/ 8097012 w 8097012"/>
              <a:gd name="csY4" fmla="*/ 704916 h 783240"/>
              <a:gd name="csX5" fmla="*/ 8018688 w 8097012"/>
              <a:gd name="csY5" fmla="*/ 783240 h 783240"/>
              <a:gd name="csX6" fmla="*/ 78324 w 8097012"/>
              <a:gd name="csY6" fmla="*/ 783240 h 783240"/>
              <a:gd name="csX7" fmla="*/ 0 w 8097012"/>
              <a:gd name="csY7" fmla="*/ 704916 h 783240"/>
              <a:gd name="csX8" fmla="*/ 0 w 8097012"/>
              <a:gd name="csY8" fmla="*/ 78324 h 7832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97012" h="783240">
                <a:moveTo>
                  <a:pt x="0" y="78324"/>
                </a:moveTo>
                <a:cubicBezTo>
                  <a:pt x="0" y="35067"/>
                  <a:pt x="35067" y="0"/>
                  <a:pt x="78324" y="0"/>
                </a:cubicBezTo>
                <a:lnTo>
                  <a:pt x="8018688" y="0"/>
                </a:lnTo>
                <a:cubicBezTo>
                  <a:pt x="8061945" y="0"/>
                  <a:pt x="8097012" y="35067"/>
                  <a:pt x="8097012" y="78324"/>
                </a:cubicBezTo>
                <a:lnTo>
                  <a:pt x="8097012" y="704916"/>
                </a:lnTo>
                <a:cubicBezTo>
                  <a:pt x="8097012" y="748173"/>
                  <a:pt x="8061945" y="783240"/>
                  <a:pt x="8018688" y="783240"/>
                </a:cubicBezTo>
                <a:lnTo>
                  <a:pt x="78324" y="783240"/>
                </a:lnTo>
                <a:cubicBezTo>
                  <a:pt x="35067" y="783240"/>
                  <a:pt x="0" y="748173"/>
                  <a:pt x="0" y="704916"/>
                </a:cubicBezTo>
                <a:lnTo>
                  <a:pt x="0" y="78324"/>
                </a:lnTo>
                <a:close/>
              </a:path>
            </a:pathLst>
          </a:custGeom>
          <a:solidFill>
            <a:srgbClr val="FF9F1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99140" tIns="99140" rIns="1212894" bIns="99140" numCol="1" spcCol="1270" anchor="ctr" anchorCtr="0">
            <a:noAutofit/>
          </a:bodyPr>
          <a:lstStyle/>
          <a:p>
            <a:pPr defTabSz="889000">
              <a:lnSpc>
                <a:spcPct val="90000"/>
              </a:lnSpc>
              <a:spcBef>
                <a:spcPct val="0"/>
              </a:spcBef>
              <a:spcAft>
                <a:spcPct val="35000"/>
              </a:spcAft>
            </a:pPr>
            <a:r>
              <a:rPr lang="en-GB" sz="2800" kern="1200" dirty="0">
                <a:solidFill>
                  <a:schemeClr val="bg1"/>
                </a:solidFill>
              </a:rPr>
              <a:t>Decide</a:t>
            </a:r>
            <a:r>
              <a:rPr lang="en-GB" sz="2800" dirty="0">
                <a:solidFill>
                  <a:schemeClr val="bg1"/>
                </a:solidFill>
              </a:rPr>
              <a:t>: </a:t>
            </a:r>
            <a:r>
              <a:rPr lang="en-GB" sz="2800" kern="1200" dirty="0">
                <a:solidFill>
                  <a:schemeClr val="bg1">
                    <a:lumMod val="95000"/>
                  </a:schemeClr>
                </a:solidFill>
              </a:rPr>
              <a:t>when to explore</a:t>
            </a:r>
            <a:r>
              <a:rPr lang="en-GB" sz="2800" dirty="0">
                <a:solidFill>
                  <a:schemeClr val="bg1">
                    <a:lumMod val="95000"/>
                  </a:schemeClr>
                </a:solidFill>
              </a:rPr>
              <a:t> ? </a:t>
            </a:r>
            <a:r>
              <a:rPr lang="en-GB" sz="2800" dirty="0">
                <a:solidFill>
                  <a:schemeClr val="tx1"/>
                </a:solidFill>
              </a:rPr>
              <a:t> </a:t>
            </a:r>
            <a:r>
              <a:rPr lang="en-GB" sz="2800" kern="1200" dirty="0"/>
              <a:t>when to trust gained knowledge</a:t>
            </a:r>
            <a:r>
              <a:rPr lang="en-GB" sz="2800" dirty="0"/>
              <a:t>?</a:t>
            </a:r>
            <a:endParaRPr lang="en-US" sz="2800" kern="1200" dirty="0"/>
          </a:p>
        </p:txBody>
      </p:sp>
      <p:sp>
        <p:nvSpPr>
          <p:cNvPr id="12" name="Free-form: Shape 11">
            <a:extLst>
              <a:ext uri="{FF2B5EF4-FFF2-40B4-BE49-F238E27FC236}">
                <a16:creationId xmlns:a16="http://schemas.microsoft.com/office/drawing/2014/main" id="{105B6484-B3BD-516A-9FCF-9CDB66FE994C}"/>
              </a:ext>
            </a:extLst>
          </p:cNvPr>
          <p:cNvSpPr/>
          <p:nvPr/>
        </p:nvSpPr>
        <p:spPr>
          <a:xfrm>
            <a:off x="7579359" y="3388277"/>
            <a:ext cx="536903" cy="737185"/>
          </a:xfrm>
          <a:custGeom>
            <a:avLst/>
            <a:gdLst>
              <a:gd name="csX0" fmla="*/ 0 w 509106"/>
              <a:gd name="csY0" fmla="*/ 280008 h 509106"/>
              <a:gd name="csX1" fmla="*/ 114549 w 509106"/>
              <a:gd name="csY1" fmla="*/ 280008 h 509106"/>
              <a:gd name="csX2" fmla="*/ 114549 w 509106"/>
              <a:gd name="csY2" fmla="*/ 0 h 509106"/>
              <a:gd name="csX3" fmla="*/ 394557 w 509106"/>
              <a:gd name="csY3" fmla="*/ 0 h 509106"/>
              <a:gd name="csX4" fmla="*/ 394557 w 509106"/>
              <a:gd name="csY4" fmla="*/ 280008 h 509106"/>
              <a:gd name="csX5" fmla="*/ 509106 w 509106"/>
              <a:gd name="csY5" fmla="*/ 280008 h 509106"/>
              <a:gd name="csX6" fmla="*/ 254553 w 509106"/>
              <a:gd name="csY6" fmla="*/ 509106 h 509106"/>
              <a:gd name="csX7" fmla="*/ 0 w 509106"/>
              <a:gd name="csY7" fmla="*/ 280008 h 509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09106" h="509106">
                <a:moveTo>
                  <a:pt x="0" y="280008"/>
                </a:moveTo>
                <a:lnTo>
                  <a:pt x="114549" y="280008"/>
                </a:lnTo>
                <a:lnTo>
                  <a:pt x="114549" y="0"/>
                </a:lnTo>
                <a:lnTo>
                  <a:pt x="394557" y="0"/>
                </a:lnTo>
                <a:lnTo>
                  <a:pt x="394557" y="280008"/>
                </a:lnTo>
                <a:lnTo>
                  <a:pt x="509106" y="280008"/>
                </a:lnTo>
                <a:lnTo>
                  <a:pt x="254553" y="509106"/>
                </a:lnTo>
                <a:lnTo>
                  <a:pt x="0" y="280008"/>
                </a:lnTo>
                <a:close/>
              </a:path>
            </a:pathLst>
          </a:custGeom>
          <a:solidFill>
            <a:schemeClr val="accent1">
              <a:lumMod val="75000"/>
              <a:alpha val="90000"/>
            </a:schemeClr>
          </a:solidFill>
        </p:spPr>
        <p:style>
          <a:lnRef idx="2">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43759" tIns="29210" rIns="143759" bIns="155214" numCol="1" spcCol="1270" anchor="ctr" anchorCtr="0">
            <a:noAutofit/>
          </a:bodyPr>
          <a:lstStyle/>
          <a:p>
            <a:pPr marL="0" lvl="0" indent="0" algn="ctr" defTabSz="1022350">
              <a:lnSpc>
                <a:spcPct val="90000"/>
              </a:lnSpc>
              <a:spcBef>
                <a:spcPct val="0"/>
              </a:spcBef>
              <a:spcAft>
                <a:spcPct val="35000"/>
              </a:spcAft>
              <a:buNone/>
            </a:pPr>
            <a:endParaRPr lang="en-US" sz="2300" kern="1200"/>
          </a:p>
        </p:txBody>
      </p:sp>
      <p:pic>
        <p:nvPicPr>
          <p:cNvPr id="7" name="Picture 6" descr="A screenshot of a video game&#10;&#10;AI-generated content may be incorrect.">
            <a:extLst>
              <a:ext uri="{FF2B5EF4-FFF2-40B4-BE49-F238E27FC236}">
                <a16:creationId xmlns:a16="http://schemas.microsoft.com/office/drawing/2014/main" id="{C3E2D68B-AB31-1AA1-5F0A-9009A97E0DD6}"/>
              </a:ext>
            </a:extLst>
          </p:cNvPr>
          <p:cNvPicPr>
            <a:picLocks noChangeAspect="1"/>
          </p:cNvPicPr>
          <p:nvPr/>
        </p:nvPicPr>
        <p:blipFill>
          <a:blip r:embed="rId3"/>
          <a:stretch>
            <a:fillRect/>
          </a:stretch>
        </p:blipFill>
        <p:spPr>
          <a:xfrm>
            <a:off x="8610600" y="344804"/>
            <a:ext cx="3174862" cy="3489507"/>
          </a:xfrm>
          <a:prstGeom prst="rect">
            <a:avLst/>
          </a:prstGeom>
        </p:spPr>
      </p:pic>
      <p:sp>
        <p:nvSpPr>
          <p:cNvPr id="15" name="Free-form: Shape 14">
            <a:extLst>
              <a:ext uri="{FF2B5EF4-FFF2-40B4-BE49-F238E27FC236}">
                <a16:creationId xmlns:a16="http://schemas.microsoft.com/office/drawing/2014/main" id="{D70A7CD8-6166-1CA2-6C70-7173CA6BAF39}"/>
              </a:ext>
            </a:extLst>
          </p:cNvPr>
          <p:cNvSpPr/>
          <p:nvPr/>
        </p:nvSpPr>
        <p:spPr>
          <a:xfrm>
            <a:off x="8249919" y="4494433"/>
            <a:ext cx="536903" cy="737185"/>
          </a:xfrm>
          <a:custGeom>
            <a:avLst/>
            <a:gdLst>
              <a:gd name="csX0" fmla="*/ 0 w 509106"/>
              <a:gd name="csY0" fmla="*/ 280008 h 509106"/>
              <a:gd name="csX1" fmla="*/ 114549 w 509106"/>
              <a:gd name="csY1" fmla="*/ 280008 h 509106"/>
              <a:gd name="csX2" fmla="*/ 114549 w 509106"/>
              <a:gd name="csY2" fmla="*/ 0 h 509106"/>
              <a:gd name="csX3" fmla="*/ 394557 w 509106"/>
              <a:gd name="csY3" fmla="*/ 0 h 509106"/>
              <a:gd name="csX4" fmla="*/ 394557 w 509106"/>
              <a:gd name="csY4" fmla="*/ 280008 h 509106"/>
              <a:gd name="csX5" fmla="*/ 509106 w 509106"/>
              <a:gd name="csY5" fmla="*/ 280008 h 509106"/>
              <a:gd name="csX6" fmla="*/ 254553 w 509106"/>
              <a:gd name="csY6" fmla="*/ 509106 h 509106"/>
              <a:gd name="csX7" fmla="*/ 0 w 509106"/>
              <a:gd name="csY7" fmla="*/ 280008 h 509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09106" h="509106">
                <a:moveTo>
                  <a:pt x="0" y="280008"/>
                </a:moveTo>
                <a:lnTo>
                  <a:pt x="114549" y="280008"/>
                </a:lnTo>
                <a:lnTo>
                  <a:pt x="114549" y="0"/>
                </a:lnTo>
                <a:lnTo>
                  <a:pt x="394557" y="0"/>
                </a:lnTo>
                <a:lnTo>
                  <a:pt x="394557" y="280008"/>
                </a:lnTo>
                <a:lnTo>
                  <a:pt x="509106" y="280008"/>
                </a:lnTo>
                <a:lnTo>
                  <a:pt x="254553" y="509106"/>
                </a:lnTo>
                <a:lnTo>
                  <a:pt x="0" y="280008"/>
                </a:lnTo>
                <a:close/>
              </a:path>
            </a:pathLst>
          </a:custGeom>
          <a:solidFill>
            <a:schemeClr val="accent1">
              <a:lumMod val="75000"/>
              <a:alpha val="90000"/>
            </a:schemeClr>
          </a:solidFill>
        </p:spPr>
        <p:style>
          <a:lnRef idx="2">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43759" tIns="29210" rIns="143759" bIns="155214" numCol="1" spcCol="1270" anchor="ctr" anchorCtr="0">
            <a:noAutofit/>
          </a:bodyPr>
          <a:lstStyle/>
          <a:p>
            <a:pPr marL="0" lvl="0" indent="0" algn="ctr" defTabSz="1022350">
              <a:lnSpc>
                <a:spcPct val="90000"/>
              </a:lnSpc>
              <a:spcBef>
                <a:spcPct val="0"/>
              </a:spcBef>
              <a:spcAft>
                <a:spcPct val="35000"/>
              </a:spcAft>
              <a:buNone/>
            </a:pPr>
            <a:endParaRPr lang="en-US" sz="2300" kern="1200"/>
          </a:p>
        </p:txBody>
      </p:sp>
    </p:spTree>
    <p:extLst>
      <p:ext uri="{BB962C8B-B14F-4D97-AF65-F5344CB8AC3E}">
        <p14:creationId xmlns:p14="http://schemas.microsoft.com/office/powerpoint/2010/main" val="3679012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6946B-AB9A-73E1-E972-5CF5094D4957}"/>
              </a:ext>
            </a:extLst>
          </p:cNvPr>
          <p:cNvSpPr>
            <a:spLocks noGrp="1"/>
          </p:cNvSpPr>
          <p:nvPr>
            <p:ph type="title"/>
          </p:nvPr>
        </p:nvSpPr>
        <p:spPr/>
        <p:txBody>
          <a:bodyPr/>
          <a:lstStyle/>
          <a:p>
            <a:r>
              <a:rPr lang="en-GB" dirty="0">
                <a:solidFill>
                  <a:schemeClr val="accent2">
                    <a:lumMod val="75000"/>
                  </a:schemeClr>
                </a:solidFill>
              </a:rPr>
              <a:t>Our Contributions</a:t>
            </a:r>
            <a:endParaRPr lang="en-GB" dirty="0"/>
          </a:p>
        </p:txBody>
      </p:sp>
      <p:grpSp>
        <p:nvGrpSpPr>
          <p:cNvPr id="8" name="Group 7">
            <a:extLst>
              <a:ext uri="{FF2B5EF4-FFF2-40B4-BE49-F238E27FC236}">
                <a16:creationId xmlns:a16="http://schemas.microsoft.com/office/drawing/2014/main" id="{F45C0561-0919-DD69-4CD4-775DD4688E2C}"/>
              </a:ext>
            </a:extLst>
          </p:cNvPr>
          <p:cNvGrpSpPr/>
          <p:nvPr/>
        </p:nvGrpSpPr>
        <p:grpSpPr>
          <a:xfrm>
            <a:off x="614680" y="1443408"/>
            <a:ext cx="10515600" cy="4793544"/>
            <a:chOff x="838200" y="1264020"/>
            <a:chExt cx="10515600" cy="4793544"/>
          </a:xfrm>
        </p:grpSpPr>
        <p:sp>
          <p:nvSpPr>
            <p:cNvPr id="9" name="Free-form: Shape 8">
              <a:extLst>
                <a:ext uri="{FF2B5EF4-FFF2-40B4-BE49-F238E27FC236}">
                  <a16:creationId xmlns:a16="http://schemas.microsoft.com/office/drawing/2014/main" id="{7FE20358-7F5E-3CA5-DDBB-D3885221436E}"/>
                </a:ext>
              </a:extLst>
            </p:cNvPr>
            <p:cNvSpPr/>
            <p:nvPr/>
          </p:nvSpPr>
          <p:spPr>
            <a:xfrm>
              <a:off x="838200" y="1264020"/>
              <a:ext cx="10515600" cy="1595340"/>
            </a:xfrm>
            <a:custGeom>
              <a:avLst/>
              <a:gdLst>
                <a:gd name="csX0" fmla="*/ 0 w 10515600"/>
                <a:gd name="csY0" fmla="*/ 0 h 1305401"/>
                <a:gd name="csX1" fmla="*/ 10515600 w 10515600"/>
                <a:gd name="csY1" fmla="*/ 0 h 1305401"/>
                <a:gd name="csX2" fmla="*/ 10515600 w 10515600"/>
                <a:gd name="csY2" fmla="*/ 1305401 h 1305401"/>
                <a:gd name="csX3" fmla="*/ 0 w 10515600"/>
                <a:gd name="csY3" fmla="*/ 1305401 h 1305401"/>
                <a:gd name="csX4" fmla="*/ 0 w 10515600"/>
                <a:gd name="csY4" fmla="*/ 0 h 1305401"/>
              </a:gdLst>
              <a:ahLst/>
              <a:cxnLst>
                <a:cxn ang="0">
                  <a:pos x="csX0" y="csY0"/>
                </a:cxn>
                <a:cxn ang="0">
                  <a:pos x="csX1" y="csY1"/>
                </a:cxn>
                <a:cxn ang="0">
                  <a:pos x="csX2" y="csY2"/>
                </a:cxn>
                <a:cxn ang="0">
                  <a:pos x="csX3" y="csY3"/>
                </a:cxn>
                <a:cxn ang="0">
                  <a:pos x="csX4" y="csY4"/>
                </a:cxn>
              </a:cxnLst>
              <a:rect l="l" t="t" r="r" b="b"/>
              <a:pathLst>
                <a:path w="10515600" h="1305401">
                  <a:moveTo>
                    <a:pt x="0" y="0"/>
                  </a:moveTo>
                  <a:lnTo>
                    <a:pt x="10515600" y="0"/>
                  </a:lnTo>
                  <a:lnTo>
                    <a:pt x="10515600" y="1305401"/>
                  </a:lnTo>
                  <a:lnTo>
                    <a:pt x="0" y="1305401"/>
                  </a:lnTo>
                  <a:lnTo>
                    <a:pt x="0" y="0"/>
                  </a:lnTo>
                  <a:close/>
                </a:path>
              </a:pathLst>
            </a:custGeom>
            <a:solidFill>
              <a:schemeClr val="accent2">
                <a:lumMod val="75000"/>
              </a:schemeClr>
            </a:solidFill>
          </p:spPr>
          <p:style>
            <a:lnRef idx="0">
              <a:schemeClr val="accen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hueOff val="0"/>
                <a:satOff val="0"/>
                <a:lumOff val="0"/>
                <a:alphaOff val="0"/>
              </a:schemeClr>
            </a:fontRef>
          </p:style>
          <p:txBody>
            <a:bodyPr spcFirstLastPara="0" vert="horz" wrap="square" lIns="228600" tIns="228600" rIns="228600" bIns="228600" numCol="1" spcCol="1270" anchor="ctr" anchorCtr="0">
              <a:noAutofit/>
            </a:bodyPr>
            <a:lstStyle/>
            <a:p>
              <a:pPr lvl="1"/>
              <a:r>
                <a:rPr lang="en-GB" sz="3000" dirty="0">
                  <a:solidFill>
                    <a:schemeClr val="bg1"/>
                  </a:solidFill>
                </a:rPr>
                <a:t>A </a:t>
              </a:r>
              <a:r>
                <a:rPr lang="en-GB" sz="3000" b="1" dirty="0">
                  <a:solidFill>
                    <a:schemeClr val="bg1"/>
                  </a:solidFill>
                </a:rPr>
                <a:t>general</a:t>
              </a:r>
              <a:r>
                <a:rPr lang="en-GB" sz="3000" dirty="0">
                  <a:solidFill>
                    <a:schemeClr val="bg1"/>
                  </a:solidFill>
                </a:rPr>
                <a:t> Adaptive Exploration framework </a:t>
              </a:r>
            </a:p>
            <a:p>
              <a:pPr marL="1371600" lvl="2" indent="-457200">
                <a:buFont typeface="Arial" panose="020B0604020202020204" pitchFamily="34" charset="0"/>
                <a:buChar char="•"/>
              </a:pPr>
              <a:r>
                <a:rPr lang="en-GB" sz="2600" b="1" dirty="0">
                  <a:solidFill>
                    <a:schemeClr val="bg1"/>
                  </a:solidFill>
                </a:rPr>
                <a:t>Balances</a:t>
              </a:r>
              <a:r>
                <a:rPr lang="en-GB" sz="2600" dirty="0">
                  <a:solidFill>
                    <a:schemeClr val="bg1"/>
                  </a:solidFill>
                </a:rPr>
                <a:t> exploration and exploitation</a:t>
              </a:r>
              <a:r>
                <a:rPr lang="en-GB" sz="2600" b="1" dirty="0">
                  <a:solidFill>
                    <a:schemeClr val="bg1"/>
                  </a:solidFill>
                </a:rPr>
                <a:t> </a:t>
              </a:r>
              <a:r>
                <a:rPr lang="en-GB" sz="2600" dirty="0">
                  <a:solidFill>
                    <a:schemeClr val="bg1"/>
                  </a:solidFill>
                </a:rPr>
                <a:t>in a </a:t>
              </a:r>
              <a:r>
                <a:rPr lang="en-GB" sz="2600" b="1" dirty="0">
                  <a:solidFill>
                    <a:schemeClr val="bg1"/>
                  </a:solidFill>
                </a:rPr>
                <a:t>principled</a:t>
              </a:r>
              <a:r>
                <a:rPr lang="en-GB" sz="2600" dirty="0">
                  <a:solidFill>
                    <a:schemeClr val="bg1"/>
                  </a:solidFill>
                </a:rPr>
                <a:t> way</a:t>
              </a:r>
            </a:p>
            <a:p>
              <a:pPr marL="1371600" lvl="2" indent="-457200">
                <a:buFont typeface="Arial" panose="020B0604020202020204" pitchFamily="34" charset="0"/>
                <a:buChar char="•"/>
              </a:pPr>
              <a:r>
                <a:rPr lang="en-GB" sz="2600" dirty="0">
                  <a:solidFill>
                    <a:schemeClr val="bg1"/>
                  </a:solidFill>
                </a:rPr>
                <a:t>with </a:t>
              </a:r>
              <a:r>
                <a:rPr lang="en-GB" sz="2600" b="1" dirty="0">
                  <a:solidFill>
                    <a:schemeClr val="bg1"/>
                  </a:solidFill>
                </a:rPr>
                <a:t>Uncertainty</a:t>
              </a:r>
              <a:r>
                <a:rPr lang="en-GB" sz="2600" dirty="0">
                  <a:solidFill>
                    <a:schemeClr val="bg1"/>
                  </a:solidFill>
                </a:rPr>
                <a:t> leveraging that alternation</a:t>
              </a:r>
            </a:p>
          </p:txBody>
        </p:sp>
        <p:sp>
          <p:nvSpPr>
            <p:cNvPr id="10" name="Free-form: Shape 9">
              <a:extLst>
                <a:ext uri="{FF2B5EF4-FFF2-40B4-BE49-F238E27FC236}">
                  <a16:creationId xmlns:a16="http://schemas.microsoft.com/office/drawing/2014/main" id="{4D7CB5B1-EDE3-4934-5CEF-C6FC444AF544}"/>
                </a:ext>
              </a:extLst>
            </p:cNvPr>
            <p:cNvSpPr/>
            <p:nvPr/>
          </p:nvSpPr>
          <p:spPr>
            <a:xfrm>
              <a:off x="843334" y="3316222"/>
              <a:ext cx="4114800" cy="2741342"/>
            </a:xfrm>
            <a:custGeom>
              <a:avLst/>
              <a:gdLst>
                <a:gd name="csX0" fmla="*/ 0 w 3501776"/>
                <a:gd name="csY0" fmla="*/ 0 h 2741342"/>
                <a:gd name="csX1" fmla="*/ 3501776 w 3501776"/>
                <a:gd name="csY1" fmla="*/ 0 h 2741342"/>
                <a:gd name="csX2" fmla="*/ 3501776 w 3501776"/>
                <a:gd name="csY2" fmla="*/ 2741342 h 2741342"/>
                <a:gd name="csX3" fmla="*/ 0 w 3501776"/>
                <a:gd name="csY3" fmla="*/ 2741342 h 2741342"/>
                <a:gd name="csX4" fmla="*/ 0 w 3501776"/>
                <a:gd name="csY4" fmla="*/ 0 h 2741342"/>
              </a:gdLst>
              <a:ahLst/>
              <a:cxnLst>
                <a:cxn ang="0">
                  <a:pos x="csX0" y="csY0"/>
                </a:cxn>
                <a:cxn ang="0">
                  <a:pos x="csX1" y="csY1"/>
                </a:cxn>
                <a:cxn ang="0">
                  <a:pos x="csX2" y="csY2"/>
                </a:cxn>
                <a:cxn ang="0">
                  <a:pos x="csX3" y="csY3"/>
                </a:cxn>
                <a:cxn ang="0">
                  <a:pos x="csX4" y="csY4"/>
                </a:cxn>
              </a:cxnLst>
              <a:rect l="l" t="t" r="r" b="b"/>
              <a:pathLst>
                <a:path w="3501776" h="2741342">
                  <a:moveTo>
                    <a:pt x="0" y="0"/>
                  </a:moveTo>
                  <a:lnTo>
                    <a:pt x="3501776" y="0"/>
                  </a:lnTo>
                  <a:lnTo>
                    <a:pt x="3501776" y="2741342"/>
                  </a:lnTo>
                  <a:lnTo>
                    <a:pt x="0" y="2741342"/>
                  </a:lnTo>
                  <a:lnTo>
                    <a:pt x="0" y="0"/>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7650" tIns="247650" rIns="247650" bIns="247650" numCol="1" spcCol="1270" anchor="ctr" anchorCtr="0">
              <a:noAutofit/>
            </a:bodyPr>
            <a:lstStyle/>
            <a:p>
              <a:pPr marL="342900" indent="-342900">
                <a:buFont typeface="Wingdings" panose="05000000000000000000" pitchFamily="2" charset="2"/>
                <a:buChar char="Ø"/>
              </a:pPr>
              <a:r>
                <a:rPr lang="en-GB" sz="2000" dirty="0">
                  <a:solidFill>
                    <a:schemeClr val="tx1"/>
                  </a:solidFill>
                </a:rPr>
                <a:t>Utilizes</a:t>
              </a:r>
              <a:r>
                <a:rPr lang="en-GB" sz="2000" b="1" dirty="0">
                  <a:solidFill>
                    <a:schemeClr val="tx1"/>
                  </a:solidFill>
                </a:rPr>
                <a:t> all</a:t>
              </a:r>
              <a:r>
                <a:rPr lang="en-GB" sz="2000" dirty="0">
                  <a:solidFill>
                    <a:schemeClr val="tx1"/>
                  </a:solidFill>
                </a:rPr>
                <a:t> uncertainty definitions</a:t>
              </a:r>
            </a:p>
            <a:p>
              <a:pPr marL="342900" indent="-342900">
                <a:buFont typeface="Wingdings" panose="05000000000000000000" pitchFamily="2" charset="2"/>
                <a:buChar char="Ø"/>
              </a:pPr>
              <a:r>
                <a:rPr lang="en-GB" sz="2000" dirty="0">
                  <a:solidFill>
                    <a:schemeClr val="tx1"/>
                  </a:solidFill>
                </a:rPr>
                <a:t>Incorporates</a:t>
              </a:r>
              <a:r>
                <a:rPr lang="en-GB" sz="2000" b="1" dirty="0">
                  <a:solidFill>
                    <a:schemeClr val="tx1"/>
                  </a:solidFill>
                </a:rPr>
                <a:t> all existing </a:t>
              </a:r>
              <a:r>
                <a:rPr lang="en-GB" sz="2000" dirty="0">
                  <a:solidFill>
                    <a:schemeClr val="tx1"/>
                  </a:solidFill>
                </a:rPr>
                <a:t>adaptive exploration approaches ( special cases)</a:t>
              </a:r>
            </a:p>
            <a:p>
              <a:pPr marL="342900" indent="-342900">
                <a:buFont typeface="Wingdings" panose="05000000000000000000" pitchFamily="2" charset="2"/>
                <a:buChar char="Ø"/>
              </a:pPr>
              <a:r>
                <a:rPr lang="en-GB" sz="2000" dirty="0">
                  <a:solidFill>
                    <a:schemeClr val="tx1"/>
                  </a:solidFill>
                </a:rPr>
                <a:t>Gives rise to</a:t>
              </a:r>
              <a:r>
                <a:rPr lang="en-GB" sz="2000" b="1" dirty="0">
                  <a:solidFill>
                    <a:schemeClr val="tx1"/>
                  </a:solidFill>
                </a:rPr>
                <a:t> new</a:t>
              </a:r>
              <a:r>
                <a:rPr lang="en-GB" sz="2000" dirty="0">
                  <a:solidFill>
                    <a:schemeClr val="tx1"/>
                  </a:solidFill>
                </a:rPr>
                <a:t> approaches</a:t>
              </a:r>
            </a:p>
          </p:txBody>
        </p:sp>
        <p:sp>
          <p:nvSpPr>
            <p:cNvPr id="11" name="Free-form: Shape 10">
              <a:extLst>
                <a:ext uri="{FF2B5EF4-FFF2-40B4-BE49-F238E27FC236}">
                  <a16:creationId xmlns:a16="http://schemas.microsoft.com/office/drawing/2014/main" id="{5E760459-A473-D684-1AB2-DD2DBF867E58}"/>
                </a:ext>
              </a:extLst>
            </p:cNvPr>
            <p:cNvSpPr/>
            <p:nvPr/>
          </p:nvSpPr>
          <p:spPr>
            <a:xfrm>
              <a:off x="7239000" y="3316222"/>
              <a:ext cx="4114800" cy="2741342"/>
            </a:xfrm>
            <a:custGeom>
              <a:avLst/>
              <a:gdLst>
                <a:gd name="csX0" fmla="*/ 0 w 3501776"/>
                <a:gd name="csY0" fmla="*/ 0 h 2741342"/>
                <a:gd name="csX1" fmla="*/ 3501776 w 3501776"/>
                <a:gd name="csY1" fmla="*/ 0 h 2741342"/>
                <a:gd name="csX2" fmla="*/ 3501776 w 3501776"/>
                <a:gd name="csY2" fmla="*/ 2741342 h 2741342"/>
                <a:gd name="csX3" fmla="*/ 0 w 3501776"/>
                <a:gd name="csY3" fmla="*/ 2741342 h 2741342"/>
                <a:gd name="csX4" fmla="*/ 0 w 3501776"/>
                <a:gd name="csY4" fmla="*/ 0 h 2741342"/>
              </a:gdLst>
              <a:ahLst/>
              <a:cxnLst>
                <a:cxn ang="0">
                  <a:pos x="csX0" y="csY0"/>
                </a:cxn>
                <a:cxn ang="0">
                  <a:pos x="csX1" y="csY1"/>
                </a:cxn>
                <a:cxn ang="0">
                  <a:pos x="csX2" y="csY2"/>
                </a:cxn>
                <a:cxn ang="0">
                  <a:pos x="csX3" y="csY3"/>
                </a:cxn>
                <a:cxn ang="0">
                  <a:pos x="csX4" y="csY4"/>
                </a:cxn>
              </a:cxnLst>
              <a:rect l="l" t="t" r="r" b="b"/>
              <a:pathLst>
                <a:path w="3501776" h="2741342">
                  <a:moveTo>
                    <a:pt x="0" y="0"/>
                  </a:moveTo>
                  <a:lnTo>
                    <a:pt x="3501776" y="0"/>
                  </a:lnTo>
                  <a:lnTo>
                    <a:pt x="3501776" y="2741342"/>
                  </a:lnTo>
                  <a:lnTo>
                    <a:pt x="0" y="2741342"/>
                  </a:lnTo>
                  <a:lnTo>
                    <a:pt x="0" y="0"/>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7650" tIns="247650" rIns="247650" bIns="247650" numCol="1" spcCol="1270" anchor="ctr" anchorCtr="0">
              <a:noAutofit/>
            </a:bodyPr>
            <a:lstStyle/>
            <a:p>
              <a:pPr marL="457200" indent="-457200">
                <a:buFont typeface="Wingdings" panose="05000000000000000000" pitchFamily="2" charset="2"/>
                <a:buChar char="v"/>
              </a:pPr>
              <a:r>
                <a:rPr lang="en-GB" sz="2400" dirty="0">
                  <a:solidFill>
                    <a:schemeClr val="tx1"/>
                  </a:solidFill>
                </a:rPr>
                <a:t>Optimality results in a general class of games</a:t>
              </a:r>
            </a:p>
            <a:p>
              <a:pPr marL="457200" indent="-457200">
                <a:buFont typeface="Wingdings" panose="05000000000000000000" pitchFamily="2" charset="2"/>
                <a:buChar char="v"/>
              </a:pPr>
              <a:r>
                <a:rPr lang="en-GB" sz="2400" dirty="0">
                  <a:solidFill>
                    <a:schemeClr val="tx1"/>
                  </a:solidFill>
                </a:rPr>
                <a:t>Show improved performance</a:t>
              </a:r>
              <a:endParaRPr lang="en-GB" sz="5400" kern="1200" dirty="0"/>
            </a:p>
          </p:txBody>
        </p:sp>
      </p:grpSp>
      <p:sp>
        <p:nvSpPr>
          <p:cNvPr id="4" name="Date Placeholder 3">
            <a:extLst>
              <a:ext uri="{FF2B5EF4-FFF2-40B4-BE49-F238E27FC236}">
                <a16:creationId xmlns:a16="http://schemas.microsoft.com/office/drawing/2014/main" id="{A39608B8-DDB5-2C97-E364-0B60B208C875}"/>
              </a:ext>
            </a:extLst>
          </p:cNvPr>
          <p:cNvSpPr>
            <a:spLocks noGrp="1"/>
          </p:cNvSpPr>
          <p:nvPr>
            <p:ph type="dt" sz="half" idx="10"/>
          </p:nvPr>
        </p:nvSpPr>
        <p:spPr/>
        <p:txBody>
          <a:bodyPr/>
          <a:lstStyle/>
          <a:p>
            <a:fld id="{B7C2F07C-5C84-4738-8C4A-366C417179C3}" type="datetime1">
              <a:rPr lang="en-US" smtClean="0"/>
              <a:t>10/26/2026</a:t>
            </a:fld>
            <a:endParaRPr lang="en-US" dirty="0"/>
          </a:p>
        </p:txBody>
      </p:sp>
      <p:sp>
        <p:nvSpPr>
          <p:cNvPr id="5" name="Footer Placeholder 4">
            <a:extLst>
              <a:ext uri="{FF2B5EF4-FFF2-40B4-BE49-F238E27FC236}">
                <a16:creationId xmlns:a16="http://schemas.microsoft.com/office/drawing/2014/main" id="{246184A5-23B4-3E7B-8690-B1E9E3B2B696}"/>
              </a:ext>
            </a:extLst>
          </p:cNvPr>
          <p:cNvSpPr>
            <a:spLocks noGrp="1"/>
          </p:cNvSpPr>
          <p:nvPr>
            <p:ph type="ftr" sz="quarter" idx="11"/>
          </p:nvPr>
        </p:nvSpPr>
        <p:spPr>
          <a:xfrm>
            <a:off x="2835315" y="6489458"/>
            <a:ext cx="6521370" cy="365125"/>
          </a:xfrm>
        </p:spPr>
        <p:txBody>
          <a:bodyPr/>
          <a:lstStyle/>
          <a:p>
            <a:r>
              <a:rPr lang="en-GB"/>
              <a:t>L. Bakopoulos &amp; G. Chalkiadakis </a:t>
            </a:r>
            <a:endParaRPr lang="en-US" dirty="0"/>
          </a:p>
        </p:txBody>
      </p:sp>
      <p:sp>
        <p:nvSpPr>
          <p:cNvPr id="6" name="Slide Number Placeholder 5">
            <a:extLst>
              <a:ext uri="{FF2B5EF4-FFF2-40B4-BE49-F238E27FC236}">
                <a16:creationId xmlns:a16="http://schemas.microsoft.com/office/drawing/2014/main" id="{74DF6F70-BE1D-F0A0-9FDC-025CCF77F505}"/>
              </a:ext>
            </a:extLst>
          </p:cNvPr>
          <p:cNvSpPr>
            <a:spLocks noGrp="1"/>
          </p:cNvSpPr>
          <p:nvPr>
            <p:ph type="sldNum" sz="quarter" idx="12"/>
          </p:nvPr>
        </p:nvSpPr>
        <p:spPr/>
        <p:txBody>
          <a:bodyPr/>
          <a:lstStyle/>
          <a:p>
            <a:fld id="{330EA680-D336-4FF7-8B7A-9848BB0A1C32}" type="slidenum">
              <a:rPr lang="en-US" smtClean="0"/>
              <a:t>3</a:t>
            </a:fld>
            <a:endParaRPr lang="en-US"/>
          </a:p>
        </p:txBody>
      </p:sp>
      <p:cxnSp>
        <p:nvCxnSpPr>
          <p:cNvPr id="18" name="Connector: Curved 17">
            <a:extLst>
              <a:ext uri="{FF2B5EF4-FFF2-40B4-BE49-F238E27FC236}">
                <a16:creationId xmlns:a16="http://schemas.microsoft.com/office/drawing/2014/main" id="{F48083BC-447C-972C-E822-4C2BA6B42BCA}"/>
              </a:ext>
            </a:extLst>
          </p:cNvPr>
          <p:cNvCxnSpPr>
            <a:cxnSpLocks/>
          </p:cNvCxnSpPr>
          <p:nvPr/>
        </p:nvCxnSpPr>
        <p:spPr>
          <a:xfrm flipV="1">
            <a:off x="4838217" y="4340508"/>
            <a:ext cx="2156752" cy="1307939"/>
          </a:xfrm>
          <a:prstGeom prst="curvedConnector3">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26" name="Rectangle: Rounded Corners 25">
            <a:extLst>
              <a:ext uri="{FF2B5EF4-FFF2-40B4-BE49-F238E27FC236}">
                <a16:creationId xmlns:a16="http://schemas.microsoft.com/office/drawing/2014/main" id="{94ECE845-D94F-50AC-7E3F-7C7A7D487828}"/>
              </a:ext>
            </a:extLst>
          </p:cNvPr>
          <p:cNvSpPr/>
          <p:nvPr/>
        </p:nvSpPr>
        <p:spPr>
          <a:xfrm>
            <a:off x="9522364" y="1190902"/>
            <a:ext cx="2054956" cy="7985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ADEU </a:t>
            </a:r>
            <a:br>
              <a:rPr lang="en-GB" b="1" dirty="0"/>
            </a:br>
            <a:r>
              <a:rPr lang="en-GB" b="1" dirty="0"/>
              <a:t>Framework</a:t>
            </a:r>
          </a:p>
        </p:txBody>
      </p:sp>
    </p:spTree>
    <p:extLst>
      <p:ext uri="{BB962C8B-B14F-4D97-AF65-F5344CB8AC3E}">
        <p14:creationId xmlns:p14="http://schemas.microsoft.com/office/powerpoint/2010/main" val="4235527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B56CE-9CA9-5DA7-EF41-51CC19D70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71FA9-C085-21C4-7700-7C4A9F6756C6}"/>
              </a:ext>
            </a:extLst>
          </p:cNvPr>
          <p:cNvSpPr>
            <a:spLocks noGrp="1"/>
          </p:cNvSpPr>
          <p:nvPr>
            <p:ph type="title"/>
          </p:nvPr>
        </p:nvSpPr>
        <p:spPr/>
        <p:txBody>
          <a:bodyPr>
            <a:normAutofit/>
          </a:bodyPr>
          <a:lstStyle/>
          <a:p>
            <a:r>
              <a:rPr lang="en-US" sz="5400" dirty="0">
                <a:solidFill>
                  <a:schemeClr val="accent2">
                    <a:lumMod val="75000"/>
                  </a:schemeClr>
                </a:solidFill>
              </a:rPr>
              <a:t>Adaptive Exploration in a nutshell</a:t>
            </a:r>
          </a:p>
        </p:txBody>
      </p:sp>
      <p:sp>
        <p:nvSpPr>
          <p:cNvPr id="5" name="Date Placeholder 4">
            <a:extLst>
              <a:ext uri="{FF2B5EF4-FFF2-40B4-BE49-F238E27FC236}">
                <a16:creationId xmlns:a16="http://schemas.microsoft.com/office/drawing/2014/main" id="{F2083F7E-6C52-8D6F-C890-2378BD78F580}"/>
              </a:ext>
            </a:extLst>
          </p:cNvPr>
          <p:cNvSpPr>
            <a:spLocks noGrp="1"/>
          </p:cNvSpPr>
          <p:nvPr>
            <p:ph type="dt" sz="half" idx="10"/>
          </p:nvPr>
        </p:nvSpPr>
        <p:spPr/>
        <p:txBody>
          <a:bodyPr/>
          <a:lstStyle/>
          <a:p>
            <a:fld id="{A5A0DD84-583E-4579-8632-9AEA2BB1E8B2}" type="datetime1">
              <a:rPr lang="en-US" smtClean="0"/>
              <a:t>10/26/2026</a:t>
            </a:fld>
            <a:endParaRPr lang="en-US"/>
          </a:p>
        </p:txBody>
      </p:sp>
      <p:sp>
        <p:nvSpPr>
          <p:cNvPr id="8" name="Footer Placeholder 7">
            <a:extLst>
              <a:ext uri="{FF2B5EF4-FFF2-40B4-BE49-F238E27FC236}">
                <a16:creationId xmlns:a16="http://schemas.microsoft.com/office/drawing/2014/main" id="{287634FF-2542-DD87-BAD4-5902413AD84B}"/>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8FC2BDE7-724F-05E6-1E46-2C769CBCFB69}"/>
              </a:ext>
            </a:extLst>
          </p:cNvPr>
          <p:cNvSpPr>
            <a:spLocks noGrp="1"/>
          </p:cNvSpPr>
          <p:nvPr>
            <p:ph type="sldNum" sz="quarter" idx="12"/>
          </p:nvPr>
        </p:nvSpPr>
        <p:spPr/>
        <p:txBody>
          <a:bodyPr/>
          <a:lstStyle/>
          <a:p>
            <a:fld id="{330EA680-D336-4FF7-8B7A-9848BB0A1C32}" type="slidenum">
              <a:rPr lang="en-US" smtClean="0"/>
              <a:t>4</a:t>
            </a:fld>
            <a:endParaRPr lang="en-US"/>
          </a:p>
        </p:txBody>
      </p:sp>
      <p:grpSp>
        <p:nvGrpSpPr>
          <p:cNvPr id="16" name="Group 15">
            <a:extLst>
              <a:ext uri="{FF2B5EF4-FFF2-40B4-BE49-F238E27FC236}">
                <a16:creationId xmlns:a16="http://schemas.microsoft.com/office/drawing/2014/main" id="{A076AFF7-6BD0-1A45-C74A-E52A473896E1}"/>
              </a:ext>
            </a:extLst>
          </p:cNvPr>
          <p:cNvGrpSpPr/>
          <p:nvPr/>
        </p:nvGrpSpPr>
        <p:grpSpPr>
          <a:xfrm>
            <a:off x="3151632" y="4251960"/>
            <a:ext cx="886968" cy="712280"/>
            <a:chOff x="7077456" y="904304"/>
            <a:chExt cx="896112" cy="731520"/>
          </a:xfrm>
        </p:grpSpPr>
        <p:sp>
          <p:nvSpPr>
            <p:cNvPr id="11" name="Oval 10">
              <a:extLst>
                <a:ext uri="{FF2B5EF4-FFF2-40B4-BE49-F238E27FC236}">
                  <a16:creationId xmlns:a16="http://schemas.microsoft.com/office/drawing/2014/main" id="{BF35AB26-D765-A04D-923B-5C6F1EC2EFDB}"/>
                </a:ext>
              </a:extLst>
            </p:cNvPr>
            <p:cNvSpPr/>
            <p:nvPr/>
          </p:nvSpPr>
          <p:spPr>
            <a:xfrm>
              <a:off x="7077456" y="904304"/>
              <a:ext cx="896112" cy="731520"/>
            </a:xfrm>
            <a:prstGeom prst="ellipse">
              <a:avLst/>
            </a:prstGeom>
            <a:solidFill>
              <a:schemeClr val="accent2">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8C495BE8-50F4-BF13-53C1-85F8490B1B49}"/>
                </a:ext>
              </a:extLst>
            </p:cNvPr>
            <p:cNvSpPr txBox="1"/>
            <p:nvPr/>
          </p:nvSpPr>
          <p:spPr>
            <a:xfrm>
              <a:off x="7306056" y="1085398"/>
              <a:ext cx="438912" cy="369332"/>
            </a:xfrm>
            <a:prstGeom prst="rect">
              <a:avLst/>
            </a:prstGeom>
            <a:noFill/>
          </p:spPr>
          <p:txBody>
            <a:bodyPr wrap="square" rtlCol="0">
              <a:spAutoFit/>
            </a:bodyPr>
            <a:lstStyle/>
            <a:p>
              <a:r>
                <a:rPr lang="en-GB" dirty="0"/>
                <a:t>71</a:t>
              </a:r>
            </a:p>
          </p:txBody>
        </p:sp>
      </p:grpSp>
      <p:grpSp>
        <p:nvGrpSpPr>
          <p:cNvPr id="18" name="Group 17">
            <a:extLst>
              <a:ext uri="{FF2B5EF4-FFF2-40B4-BE49-F238E27FC236}">
                <a16:creationId xmlns:a16="http://schemas.microsoft.com/office/drawing/2014/main" id="{3911510F-6AE6-A972-70CB-806776467442}"/>
              </a:ext>
            </a:extLst>
          </p:cNvPr>
          <p:cNvGrpSpPr/>
          <p:nvPr/>
        </p:nvGrpSpPr>
        <p:grpSpPr>
          <a:xfrm>
            <a:off x="748880" y="1835089"/>
            <a:ext cx="4768045" cy="4441886"/>
            <a:chOff x="748880" y="1835089"/>
            <a:chExt cx="4768045" cy="4441886"/>
          </a:xfrm>
        </p:grpSpPr>
        <p:pic>
          <p:nvPicPr>
            <p:cNvPr id="4" name="Picture 3" descr="A screenshot of a video game&#10;&#10;AI-generated content may be incorrect.">
              <a:extLst>
                <a:ext uri="{FF2B5EF4-FFF2-40B4-BE49-F238E27FC236}">
                  <a16:creationId xmlns:a16="http://schemas.microsoft.com/office/drawing/2014/main" id="{EA32407B-AF34-9EFF-5B62-B1D32F87D116}"/>
                </a:ext>
              </a:extLst>
            </p:cNvPr>
            <p:cNvPicPr>
              <a:picLocks noChangeAspect="1"/>
            </p:cNvPicPr>
            <p:nvPr/>
          </p:nvPicPr>
          <p:blipFill>
            <a:blip r:embed="rId3"/>
            <a:stretch>
              <a:fillRect/>
            </a:stretch>
          </p:blipFill>
          <p:spPr>
            <a:xfrm>
              <a:off x="748880" y="1835089"/>
              <a:ext cx="4768045" cy="4441886"/>
            </a:xfrm>
            <a:prstGeom prst="rect">
              <a:avLst/>
            </a:prstGeom>
          </p:spPr>
        </p:pic>
        <p:sp>
          <p:nvSpPr>
            <p:cNvPr id="17" name="Rectangle 16">
              <a:extLst>
                <a:ext uri="{FF2B5EF4-FFF2-40B4-BE49-F238E27FC236}">
                  <a16:creationId xmlns:a16="http://schemas.microsoft.com/office/drawing/2014/main" id="{A411EA9C-B884-D095-872E-4164CD72D90A}"/>
                </a:ext>
              </a:extLst>
            </p:cNvPr>
            <p:cNvSpPr/>
            <p:nvPr/>
          </p:nvSpPr>
          <p:spPr>
            <a:xfrm>
              <a:off x="1387900" y="4964240"/>
              <a:ext cx="374904" cy="329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8752CFC7-ED02-0E38-2446-FE48F3343530}"/>
              </a:ext>
            </a:extLst>
          </p:cNvPr>
          <p:cNvSpPr txBox="1"/>
          <p:nvPr/>
        </p:nvSpPr>
        <p:spPr>
          <a:xfrm>
            <a:off x="1342180" y="4944166"/>
            <a:ext cx="466344" cy="369332"/>
          </a:xfrm>
          <a:prstGeom prst="rect">
            <a:avLst/>
          </a:prstGeom>
          <a:solidFill>
            <a:srgbClr val="00B050">
              <a:alpha val="50000"/>
            </a:srgb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dirty="0"/>
              <a:t>71</a:t>
            </a:r>
          </a:p>
        </p:txBody>
      </p:sp>
      <p:sp>
        <p:nvSpPr>
          <p:cNvPr id="3" name="TextBox 2">
            <a:extLst>
              <a:ext uri="{FF2B5EF4-FFF2-40B4-BE49-F238E27FC236}">
                <a16:creationId xmlns:a16="http://schemas.microsoft.com/office/drawing/2014/main" id="{BDD0DD95-AFC5-D1EC-489E-FA2FF139EB02}"/>
              </a:ext>
            </a:extLst>
          </p:cNvPr>
          <p:cNvSpPr txBox="1"/>
          <p:nvPr/>
        </p:nvSpPr>
        <p:spPr>
          <a:xfrm>
            <a:off x="6281196" y="2157193"/>
            <a:ext cx="5711142" cy="830997"/>
          </a:xfrm>
          <a:prstGeom prst="rect">
            <a:avLst/>
          </a:prstGeom>
          <a:noFill/>
        </p:spPr>
        <p:txBody>
          <a:bodyPr wrap="square" rtlCol="0">
            <a:spAutoFit/>
          </a:bodyPr>
          <a:lstStyle/>
          <a:p>
            <a:r>
              <a:rPr lang="en-GB" sz="2400" u="sng" dirty="0"/>
              <a:t>Current practices: </a:t>
            </a:r>
          </a:p>
          <a:p>
            <a:pPr algn="ctr"/>
            <a:r>
              <a:rPr lang="en-GB" sz="2400" dirty="0"/>
              <a:t>select action to maximise uncertainty</a:t>
            </a:r>
            <a:endParaRPr lang="en-GB" sz="3200" dirty="0"/>
          </a:p>
        </p:txBody>
      </p:sp>
      <p:cxnSp>
        <p:nvCxnSpPr>
          <p:cNvPr id="10" name="Straight Arrow Connector 9">
            <a:extLst>
              <a:ext uri="{FF2B5EF4-FFF2-40B4-BE49-F238E27FC236}">
                <a16:creationId xmlns:a16="http://schemas.microsoft.com/office/drawing/2014/main" id="{17B04F1F-7B75-D191-CDD0-E5AB5E24AB60}"/>
              </a:ext>
            </a:extLst>
          </p:cNvPr>
          <p:cNvCxnSpPr>
            <a:cxnSpLocks/>
          </p:cNvCxnSpPr>
          <p:nvPr/>
        </p:nvCxnSpPr>
        <p:spPr>
          <a:xfrm>
            <a:off x="8747375" y="3050073"/>
            <a:ext cx="22185" cy="657524"/>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1BE71A9-DAF7-1303-5548-D45FAA27C3DB}"/>
              </a:ext>
            </a:extLst>
          </p:cNvPr>
          <p:cNvSpPr txBox="1"/>
          <p:nvPr/>
        </p:nvSpPr>
        <p:spPr>
          <a:xfrm>
            <a:off x="9749742" y="2945996"/>
            <a:ext cx="2338858" cy="584775"/>
          </a:xfrm>
          <a:prstGeom prst="rect">
            <a:avLst/>
          </a:prstGeom>
          <a:noFill/>
        </p:spPr>
        <p:txBody>
          <a:bodyPr wrap="square" rtlCol="0">
            <a:spAutoFit/>
          </a:bodyPr>
          <a:lstStyle/>
          <a:p>
            <a:pPr algn="ctr"/>
            <a:r>
              <a:rPr lang="en-GB" sz="3200" dirty="0">
                <a:solidFill>
                  <a:srgbClr val="C00000"/>
                </a:solidFill>
              </a:rPr>
              <a:t>Drown</a:t>
            </a:r>
            <a:endParaRPr lang="en-GB" sz="3200" dirty="0">
              <a:solidFill>
                <a:srgbClr val="0B6F17"/>
              </a:solidFill>
            </a:endParaRPr>
          </a:p>
        </p:txBody>
      </p:sp>
      <p:sp>
        <p:nvSpPr>
          <p:cNvPr id="20" name="TextBox 19">
            <a:extLst>
              <a:ext uri="{FF2B5EF4-FFF2-40B4-BE49-F238E27FC236}">
                <a16:creationId xmlns:a16="http://schemas.microsoft.com/office/drawing/2014/main" id="{2AFB2811-4E97-75AC-4749-0B68494F10F1}"/>
              </a:ext>
            </a:extLst>
          </p:cNvPr>
          <p:cNvSpPr txBox="1"/>
          <p:nvPr/>
        </p:nvSpPr>
        <p:spPr>
          <a:xfrm>
            <a:off x="6281196" y="3915394"/>
            <a:ext cx="5711142" cy="1200329"/>
          </a:xfrm>
          <a:prstGeom prst="rect">
            <a:avLst/>
          </a:prstGeom>
          <a:noFill/>
        </p:spPr>
        <p:txBody>
          <a:bodyPr wrap="square" rtlCol="0">
            <a:spAutoFit/>
          </a:bodyPr>
          <a:lstStyle/>
          <a:p>
            <a:r>
              <a:rPr lang="en-GB" sz="2400" u="sng" dirty="0"/>
              <a:t>Adaptive Exploration: </a:t>
            </a:r>
          </a:p>
          <a:p>
            <a:pPr algn="ctr"/>
            <a:r>
              <a:rPr lang="en-GB" sz="2400" dirty="0"/>
              <a:t>Low uncertainty → Exploit</a:t>
            </a:r>
          </a:p>
          <a:p>
            <a:pPr algn="ctr"/>
            <a:r>
              <a:rPr lang="en-GB" sz="2400" dirty="0"/>
              <a:t>High uncertainty → Explore</a:t>
            </a:r>
            <a:endParaRPr lang="en-GB" sz="3200" dirty="0"/>
          </a:p>
        </p:txBody>
      </p:sp>
      <p:sp>
        <p:nvSpPr>
          <p:cNvPr id="22" name="TextBox 21">
            <a:extLst>
              <a:ext uri="{FF2B5EF4-FFF2-40B4-BE49-F238E27FC236}">
                <a16:creationId xmlns:a16="http://schemas.microsoft.com/office/drawing/2014/main" id="{46E05EC3-AB73-D6A2-7BB1-B615EC117A94}"/>
              </a:ext>
            </a:extLst>
          </p:cNvPr>
          <p:cNvSpPr txBox="1"/>
          <p:nvPr/>
        </p:nvSpPr>
        <p:spPr>
          <a:xfrm>
            <a:off x="9749742" y="5151261"/>
            <a:ext cx="2338858" cy="584775"/>
          </a:xfrm>
          <a:prstGeom prst="rect">
            <a:avLst/>
          </a:prstGeom>
          <a:noFill/>
        </p:spPr>
        <p:txBody>
          <a:bodyPr wrap="square" rtlCol="0">
            <a:spAutoFit/>
          </a:bodyPr>
          <a:lstStyle/>
          <a:p>
            <a:pPr algn="ctr"/>
            <a:r>
              <a:rPr lang="en-GB" sz="3200" dirty="0">
                <a:solidFill>
                  <a:srgbClr val="0B6F17"/>
                </a:solidFill>
              </a:rPr>
              <a:t>Reach 71</a:t>
            </a:r>
          </a:p>
        </p:txBody>
      </p:sp>
      <p:grpSp>
        <p:nvGrpSpPr>
          <p:cNvPr id="29" name="Group 28">
            <a:extLst>
              <a:ext uri="{FF2B5EF4-FFF2-40B4-BE49-F238E27FC236}">
                <a16:creationId xmlns:a16="http://schemas.microsoft.com/office/drawing/2014/main" id="{01C01E66-C666-6215-87B8-17639FCE4ADA}"/>
              </a:ext>
            </a:extLst>
          </p:cNvPr>
          <p:cNvGrpSpPr/>
          <p:nvPr/>
        </p:nvGrpSpPr>
        <p:grpSpPr>
          <a:xfrm>
            <a:off x="-22416" y="1272188"/>
            <a:ext cx="1960943" cy="2156812"/>
            <a:chOff x="-22416" y="1272188"/>
            <a:chExt cx="1960943" cy="2156812"/>
          </a:xfrm>
        </p:grpSpPr>
        <p:cxnSp>
          <p:nvCxnSpPr>
            <p:cNvPr id="9" name="Straight Arrow Connector 8">
              <a:extLst>
                <a:ext uri="{FF2B5EF4-FFF2-40B4-BE49-F238E27FC236}">
                  <a16:creationId xmlns:a16="http://schemas.microsoft.com/office/drawing/2014/main" id="{091CA39A-C5D1-A8A3-B671-86DD6B1C32D9}"/>
                </a:ext>
              </a:extLst>
            </p:cNvPr>
            <p:cNvCxnSpPr>
              <a:cxnSpLocks/>
              <a:stCxn id="14" idx="4"/>
            </p:cNvCxnSpPr>
            <p:nvPr/>
          </p:nvCxnSpPr>
          <p:spPr>
            <a:xfrm>
              <a:off x="958056" y="2157193"/>
              <a:ext cx="563234" cy="127180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4" name="Oval 13">
              <a:extLst>
                <a:ext uri="{FF2B5EF4-FFF2-40B4-BE49-F238E27FC236}">
                  <a16:creationId xmlns:a16="http://schemas.microsoft.com/office/drawing/2014/main" id="{73ADBC8B-2231-6E57-A6B0-EFA2C8BC6FA0}"/>
                </a:ext>
              </a:extLst>
            </p:cNvPr>
            <p:cNvSpPr/>
            <p:nvPr/>
          </p:nvSpPr>
          <p:spPr>
            <a:xfrm>
              <a:off x="-22416" y="1272188"/>
              <a:ext cx="1960943" cy="885005"/>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dirty="0"/>
                <a:t>Low Uncertainty</a:t>
              </a:r>
            </a:p>
          </p:txBody>
        </p:sp>
      </p:grpSp>
      <p:grpSp>
        <p:nvGrpSpPr>
          <p:cNvPr id="30" name="Group 29">
            <a:extLst>
              <a:ext uri="{FF2B5EF4-FFF2-40B4-BE49-F238E27FC236}">
                <a16:creationId xmlns:a16="http://schemas.microsoft.com/office/drawing/2014/main" id="{C164B121-EDF6-1592-0C39-223CFAA5543C}"/>
              </a:ext>
            </a:extLst>
          </p:cNvPr>
          <p:cNvGrpSpPr/>
          <p:nvPr/>
        </p:nvGrpSpPr>
        <p:grpSpPr>
          <a:xfrm>
            <a:off x="2023872" y="1349864"/>
            <a:ext cx="2527619" cy="2086895"/>
            <a:chOff x="2023872" y="1349864"/>
            <a:chExt cx="2527619" cy="2086895"/>
          </a:xfrm>
        </p:grpSpPr>
        <p:cxnSp>
          <p:nvCxnSpPr>
            <p:cNvPr id="25" name="Straight Arrow Connector 24">
              <a:extLst>
                <a:ext uri="{FF2B5EF4-FFF2-40B4-BE49-F238E27FC236}">
                  <a16:creationId xmlns:a16="http://schemas.microsoft.com/office/drawing/2014/main" id="{901FEE3C-2186-9406-5F03-79A6A1915259}"/>
                </a:ext>
              </a:extLst>
            </p:cNvPr>
            <p:cNvCxnSpPr>
              <a:cxnSpLocks/>
              <a:stCxn id="26" idx="4"/>
            </p:cNvCxnSpPr>
            <p:nvPr/>
          </p:nvCxnSpPr>
          <p:spPr>
            <a:xfrm flipH="1">
              <a:off x="2023872" y="2234869"/>
              <a:ext cx="1547148" cy="120189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6" name="Oval 25">
              <a:extLst>
                <a:ext uri="{FF2B5EF4-FFF2-40B4-BE49-F238E27FC236}">
                  <a16:creationId xmlns:a16="http://schemas.microsoft.com/office/drawing/2014/main" id="{2B1BCB5C-B30B-5306-875B-148C56178961}"/>
                </a:ext>
              </a:extLst>
            </p:cNvPr>
            <p:cNvSpPr/>
            <p:nvPr/>
          </p:nvSpPr>
          <p:spPr>
            <a:xfrm>
              <a:off x="2590548" y="1349864"/>
              <a:ext cx="1960943" cy="885005"/>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dirty="0"/>
                <a:t>High Uncertainty</a:t>
              </a:r>
            </a:p>
          </p:txBody>
        </p:sp>
      </p:grpSp>
    </p:spTree>
    <p:extLst>
      <p:ext uri="{BB962C8B-B14F-4D97-AF65-F5344CB8AC3E}">
        <p14:creationId xmlns:p14="http://schemas.microsoft.com/office/powerpoint/2010/main" val="151447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981CA-8333-F3F7-D65D-26B13A3AC31B}"/>
              </a:ext>
            </a:extLst>
          </p:cNvPr>
          <p:cNvSpPr>
            <a:spLocks noGrp="1"/>
          </p:cNvSpPr>
          <p:nvPr>
            <p:ph type="title"/>
          </p:nvPr>
        </p:nvSpPr>
        <p:spPr/>
        <p:txBody>
          <a:bodyPr/>
          <a:lstStyle/>
          <a:p>
            <a:r>
              <a:rPr lang="en-GB" dirty="0">
                <a:solidFill>
                  <a:schemeClr val="accent2">
                    <a:lumMod val="75000"/>
                  </a:schemeClr>
                </a:solidFill>
              </a:rPr>
              <a:t>The ADEU Framework</a:t>
            </a:r>
            <a:endParaRPr lang="en-GB" dirty="0"/>
          </a:p>
        </p:txBody>
      </p:sp>
      <p:sp>
        <p:nvSpPr>
          <p:cNvPr id="4" name="Date Placeholder 3">
            <a:extLst>
              <a:ext uri="{FF2B5EF4-FFF2-40B4-BE49-F238E27FC236}">
                <a16:creationId xmlns:a16="http://schemas.microsoft.com/office/drawing/2014/main" id="{EA64C255-124A-48A5-A099-F602A24CC84D}"/>
              </a:ext>
            </a:extLst>
          </p:cNvPr>
          <p:cNvSpPr>
            <a:spLocks noGrp="1"/>
          </p:cNvSpPr>
          <p:nvPr>
            <p:ph type="dt" sz="half" idx="10"/>
          </p:nvPr>
        </p:nvSpPr>
        <p:spPr/>
        <p:txBody>
          <a:bodyPr/>
          <a:lstStyle/>
          <a:p>
            <a:fld id="{F1FE40F1-A8E8-407A-89F6-C0B2489BFDA2}" type="datetime1">
              <a:rPr lang="en-US" smtClean="0"/>
              <a:t>10/26/2026</a:t>
            </a:fld>
            <a:endParaRPr lang="en-US"/>
          </a:p>
        </p:txBody>
      </p:sp>
      <p:sp>
        <p:nvSpPr>
          <p:cNvPr id="5" name="Footer Placeholder 4">
            <a:extLst>
              <a:ext uri="{FF2B5EF4-FFF2-40B4-BE49-F238E27FC236}">
                <a16:creationId xmlns:a16="http://schemas.microsoft.com/office/drawing/2014/main" id="{29EDC516-0B1F-A9AD-E1E0-83097E53EE4C}"/>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69099CDE-8DB3-E2A3-689D-3492D69CD27B}"/>
              </a:ext>
            </a:extLst>
          </p:cNvPr>
          <p:cNvSpPr>
            <a:spLocks noGrp="1"/>
          </p:cNvSpPr>
          <p:nvPr>
            <p:ph type="sldNum" sz="quarter" idx="12"/>
          </p:nvPr>
        </p:nvSpPr>
        <p:spPr/>
        <p:txBody>
          <a:bodyPr/>
          <a:lstStyle/>
          <a:p>
            <a:fld id="{330EA680-D336-4FF7-8B7A-9848BB0A1C32}" type="slidenum">
              <a:rPr lang="en-US" smtClean="0"/>
              <a:t>5</a:t>
            </a:fld>
            <a:endParaRPr lang="en-US"/>
          </a:p>
        </p:txBody>
      </p:sp>
      <p:sp>
        <p:nvSpPr>
          <p:cNvPr id="7" name="TextBox 6">
            <a:extLst>
              <a:ext uri="{FF2B5EF4-FFF2-40B4-BE49-F238E27FC236}">
                <a16:creationId xmlns:a16="http://schemas.microsoft.com/office/drawing/2014/main" id="{696032F3-61EE-F222-3EA9-C76F6FCA0ADE}"/>
              </a:ext>
            </a:extLst>
          </p:cNvPr>
          <p:cNvSpPr txBox="1"/>
          <p:nvPr/>
        </p:nvSpPr>
        <p:spPr>
          <a:xfrm>
            <a:off x="6483269" y="766296"/>
            <a:ext cx="4254662" cy="523220"/>
          </a:xfrm>
          <a:prstGeom prst="rect">
            <a:avLst/>
          </a:prstGeom>
          <a:noFill/>
        </p:spPr>
        <p:txBody>
          <a:bodyPr wrap="square" rtlCol="0">
            <a:spAutoFit/>
          </a:bodyPr>
          <a:lstStyle/>
          <a:p>
            <a:r>
              <a:rPr lang="en-GB" sz="2800" b="1" dirty="0">
                <a:solidFill>
                  <a:srgbClr val="C00000"/>
                </a:solidFill>
              </a:rPr>
              <a:t>Ad</a:t>
            </a:r>
            <a:r>
              <a:rPr lang="en-GB" sz="2000" dirty="0">
                <a:solidFill>
                  <a:schemeClr val="accent2">
                    <a:lumMod val="75000"/>
                  </a:schemeClr>
                </a:solidFill>
                <a:latin typeface="+mj-lt"/>
                <a:ea typeface="+mj-ea"/>
                <a:cs typeface="+mj-cs"/>
              </a:rPr>
              <a:t>aptive</a:t>
            </a:r>
            <a:r>
              <a:rPr lang="en-GB" sz="2000" dirty="0"/>
              <a:t> </a:t>
            </a:r>
            <a:r>
              <a:rPr lang="en-GB" sz="2800" b="1" dirty="0">
                <a:solidFill>
                  <a:srgbClr val="C00000"/>
                </a:solidFill>
              </a:rPr>
              <a:t>E</a:t>
            </a:r>
            <a:r>
              <a:rPr lang="en-GB" sz="2000" dirty="0">
                <a:solidFill>
                  <a:schemeClr val="accent2">
                    <a:lumMod val="75000"/>
                  </a:schemeClr>
                </a:solidFill>
                <a:latin typeface="+mj-lt"/>
                <a:ea typeface="+mj-ea"/>
                <a:cs typeface="+mj-cs"/>
              </a:rPr>
              <a:t>xploration via</a:t>
            </a:r>
            <a:r>
              <a:rPr lang="en-GB" sz="2000" dirty="0"/>
              <a:t> </a:t>
            </a:r>
            <a:r>
              <a:rPr lang="en-GB" sz="2800" b="1" dirty="0">
                <a:solidFill>
                  <a:srgbClr val="C00000"/>
                </a:solidFill>
              </a:rPr>
              <a:t>U</a:t>
            </a:r>
            <a:r>
              <a:rPr lang="en-GB" sz="2000" dirty="0">
                <a:solidFill>
                  <a:schemeClr val="accent2">
                    <a:lumMod val="75000"/>
                  </a:schemeClr>
                </a:solidFill>
                <a:latin typeface="+mj-lt"/>
                <a:ea typeface="+mj-ea"/>
                <a:cs typeface="+mj-cs"/>
              </a:rPr>
              <a:t>ncertainty</a:t>
            </a:r>
          </a:p>
        </p:txBody>
      </p:sp>
      <p:pic>
        <p:nvPicPr>
          <p:cNvPr id="9" name="Picture 8">
            <a:extLst>
              <a:ext uri="{FF2B5EF4-FFF2-40B4-BE49-F238E27FC236}">
                <a16:creationId xmlns:a16="http://schemas.microsoft.com/office/drawing/2014/main" id="{0BAF94AF-DA7D-9B0E-05A4-BAD0C8102AC8}"/>
              </a:ext>
            </a:extLst>
          </p:cNvPr>
          <p:cNvPicPr>
            <a:picLocks noChangeAspect="1"/>
          </p:cNvPicPr>
          <p:nvPr/>
        </p:nvPicPr>
        <p:blipFill>
          <a:blip r:embed="rId2"/>
          <a:stretch>
            <a:fillRect/>
          </a:stretch>
        </p:blipFill>
        <p:spPr>
          <a:xfrm>
            <a:off x="2096186" y="3101844"/>
            <a:ext cx="6514414" cy="1117297"/>
          </a:xfrm>
          <a:prstGeom prst="rect">
            <a:avLst/>
          </a:prstGeom>
          <a:ln w="19050">
            <a:solidFill>
              <a:schemeClr val="accent2"/>
            </a:solidFill>
          </a:ln>
        </p:spPr>
      </p:pic>
      <p:sp>
        <p:nvSpPr>
          <p:cNvPr id="10" name="TextBox 9">
            <a:extLst>
              <a:ext uri="{FF2B5EF4-FFF2-40B4-BE49-F238E27FC236}">
                <a16:creationId xmlns:a16="http://schemas.microsoft.com/office/drawing/2014/main" id="{9304CAFB-B7FB-FAC1-BA35-65C4CFE9B8E1}"/>
              </a:ext>
            </a:extLst>
          </p:cNvPr>
          <p:cNvSpPr txBox="1"/>
          <p:nvPr/>
        </p:nvSpPr>
        <p:spPr>
          <a:xfrm>
            <a:off x="2919831" y="1907853"/>
            <a:ext cx="3006422" cy="461665"/>
          </a:xfrm>
          <a:prstGeom prst="rect">
            <a:avLst/>
          </a:prstGeom>
          <a:noFill/>
        </p:spPr>
        <p:txBody>
          <a:bodyPr wrap="square" rtlCol="0">
            <a:spAutoFit/>
          </a:bodyPr>
          <a:lstStyle/>
          <a:p>
            <a:pPr algn="ctr"/>
            <a:r>
              <a:rPr lang="en-GB" sz="2400" dirty="0"/>
              <a:t>Action Distribution</a:t>
            </a:r>
          </a:p>
        </p:txBody>
      </p:sp>
      <p:sp>
        <p:nvSpPr>
          <p:cNvPr id="11" name="TextBox 10">
            <a:extLst>
              <a:ext uri="{FF2B5EF4-FFF2-40B4-BE49-F238E27FC236}">
                <a16:creationId xmlns:a16="http://schemas.microsoft.com/office/drawing/2014/main" id="{B01459AB-637F-E22A-24C0-3BD94A340B87}"/>
              </a:ext>
            </a:extLst>
          </p:cNvPr>
          <p:cNvSpPr txBox="1"/>
          <p:nvPr/>
        </p:nvSpPr>
        <p:spPr>
          <a:xfrm>
            <a:off x="7081778" y="4645887"/>
            <a:ext cx="3364375" cy="461665"/>
          </a:xfrm>
          <a:prstGeom prst="rect">
            <a:avLst/>
          </a:prstGeom>
          <a:noFill/>
        </p:spPr>
        <p:txBody>
          <a:bodyPr wrap="square" rtlCol="0">
            <a:spAutoFit/>
          </a:bodyPr>
          <a:lstStyle/>
          <a:p>
            <a:pPr algn="ctr"/>
            <a:r>
              <a:rPr lang="en-GB" sz="2400" dirty="0"/>
              <a:t>Normalization function</a:t>
            </a:r>
          </a:p>
        </p:txBody>
      </p:sp>
      <p:sp>
        <p:nvSpPr>
          <p:cNvPr id="12" name="TextBox 11">
            <a:extLst>
              <a:ext uri="{FF2B5EF4-FFF2-40B4-BE49-F238E27FC236}">
                <a16:creationId xmlns:a16="http://schemas.microsoft.com/office/drawing/2014/main" id="{A0E09C66-E122-3D1E-ACEF-39FF4A118F0C}"/>
              </a:ext>
            </a:extLst>
          </p:cNvPr>
          <p:cNvSpPr txBox="1"/>
          <p:nvPr/>
        </p:nvSpPr>
        <p:spPr>
          <a:xfrm>
            <a:off x="7867993" y="1907853"/>
            <a:ext cx="3364375" cy="830997"/>
          </a:xfrm>
          <a:prstGeom prst="rect">
            <a:avLst/>
          </a:prstGeom>
          <a:noFill/>
        </p:spPr>
        <p:txBody>
          <a:bodyPr wrap="square" rtlCol="0">
            <a:spAutoFit/>
          </a:bodyPr>
          <a:lstStyle/>
          <a:p>
            <a:pPr algn="ctr"/>
            <a:r>
              <a:rPr lang="en-GB" sz="2400" dirty="0"/>
              <a:t>Mechanism to measure uncertainty in state </a:t>
            </a:r>
            <a:r>
              <a:rPr lang="en-GB" sz="2400" b="1" dirty="0"/>
              <a:t>s</a:t>
            </a:r>
          </a:p>
        </p:txBody>
      </p:sp>
      <p:sp>
        <p:nvSpPr>
          <p:cNvPr id="13" name="TextBox 12">
            <a:extLst>
              <a:ext uri="{FF2B5EF4-FFF2-40B4-BE49-F238E27FC236}">
                <a16:creationId xmlns:a16="http://schemas.microsoft.com/office/drawing/2014/main" id="{DA27391D-36A3-79F9-1D1B-749A2431C562}"/>
              </a:ext>
            </a:extLst>
          </p:cNvPr>
          <p:cNvSpPr txBox="1"/>
          <p:nvPr/>
        </p:nvSpPr>
        <p:spPr>
          <a:xfrm>
            <a:off x="3864118" y="5049903"/>
            <a:ext cx="2263815" cy="461665"/>
          </a:xfrm>
          <a:prstGeom prst="rect">
            <a:avLst/>
          </a:prstGeom>
          <a:noFill/>
        </p:spPr>
        <p:txBody>
          <a:bodyPr wrap="square" rtlCol="0">
            <a:spAutoFit/>
          </a:bodyPr>
          <a:lstStyle/>
          <a:p>
            <a:pPr algn="ctr"/>
            <a:r>
              <a:rPr lang="en-GB" sz="2400" dirty="0"/>
              <a:t>Policy at state </a:t>
            </a:r>
            <a:r>
              <a:rPr lang="en-GB" sz="2400" b="1" dirty="0"/>
              <a:t>s</a:t>
            </a:r>
          </a:p>
        </p:txBody>
      </p:sp>
      <p:cxnSp>
        <p:nvCxnSpPr>
          <p:cNvPr id="15" name="Connector: Curved 14">
            <a:extLst>
              <a:ext uri="{FF2B5EF4-FFF2-40B4-BE49-F238E27FC236}">
                <a16:creationId xmlns:a16="http://schemas.microsoft.com/office/drawing/2014/main" id="{A6C36B38-49B9-CA3C-FC22-34C4A98D3802}"/>
              </a:ext>
            </a:extLst>
          </p:cNvPr>
          <p:cNvCxnSpPr>
            <a:cxnSpLocks/>
          </p:cNvCxnSpPr>
          <p:nvPr/>
        </p:nvCxnSpPr>
        <p:spPr>
          <a:xfrm rot="5400000">
            <a:off x="7127722" y="2430227"/>
            <a:ext cx="963060" cy="936101"/>
          </a:xfrm>
          <a:prstGeom prst="curvedConnector3">
            <a:avLst>
              <a:gd name="adj1" fmla="val 50000"/>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9" name="Connector: Curved 18">
            <a:extLst>
              <a:ext uri="{FF2B5EF4-FFF2-40B4-BE49-F238E27FC236}">
                <a16:creationId xmlns:a16="http://schemas.microsoft.com/office/drawing/2014/main" id="{08DD9E44-3D83-164C-324E-2A3DD47439D7}"/>
              </a:ext>
            </a:extLst>
          </p:cNvPr>
          <p:cNvCxnSpPr>
            <a:cxnSpLocks/>
          </p:cNvCxnSpPr>
          <p:nvPr/>
        </p:nvCxnSpPr>
        <p:spPr>
          <a:xfrm rot="16200000" flipV="1">
            <a:off x="4532974" y="4244163"/>
            <a:ext cx="1019665" cy="621175"/>
          </a:xfrm>
          <a:prstGeom prst="curvedConnector3">
            <a:avLst>
              <a:gd name="adj1" fmla="val 50000"/>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0" name="Connector: Curved 19">
            <a:extLst>
              <a:ext uri="{FF2B5EF4-FFF2-40B4-BE49-F238E27FC236}">
                <a16:creationId xmlns:a16="http://schemas.microsoft.com/office/drawing/2014/main" id="{17068B4C-AACF-25C7-4EF9-941F0F863650}"/>
              </a:ext>
            </a:extLst>
          </p:cNvPr>
          <p:cNvCxnSpPr>
            <a:cxnSpLocks/>
          </p:cNvCxnSpPr>
          <p:nvPr/>
        </p:nvCxnSpPr>
        <p:spPr>
          <a:xfrm rot="5400000">
            <a:off x="3584729" y="2696138"/>
            <a:ext cx="879063" cy="320285"/>
          </a:xfrm>
          <a:prstGeom prst="curvedConnector3">
            <a:avLst>
              <a:gd name="adj1" fmla="val 50000"/>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1" name="Connector: Curved 20">
            <a:extLst>
              <a:ext uri="{FF2B5EF4-FFF2-40B4-BE49-F238E27FC236}">
                <a16:creationId xmlns:a16="http://schemas.microsoft.com/office/drawing/2014/main" id="{B32FA87D-294B-5FAA-5DB5-A3D55007C6A1}"/>
              </a:ext>
            </a:extLst>
          </p:cNvPr>
          <p:cNvCxnSpPr>
            <a:cxnSpLocks/>
          </p:cNvCxnSpPr>
          <p:nvPr/>
        </p:nvCxnSpPr>
        <p:spPr>
          <a:xfrm rot="10800000">
            <a:off x="6221500" y="4044919"/>
            <a:ext cx="814081" cy="788832"/>
          </a:xfrm>
          <a:prstGeom prst="curvedConnector3">
            <a:avLst>
              <a:gd name="adj1" fmla="val 50000"/>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1813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0510-0B62-8809-9894-60C1CE3E979D}"/>
              </a:ext>
            </a:extLst>
          </p:cNvPr>
          <p:cNvSpPr>
            <a:spLocks noGrp="1"/>
          </p:cNvSpPr>
          <p:nvPr>
            <p:ph type="title"/>
          </p:nvPr>
        </p:nvSpPr>
        <p:spPr/>
        <p:txBody>
          <a:bodyPr/>
          <a:lstStyle/>
          <a:p>
            <a:r>
              <a:rPr lang="en-GB" dirty="0">
                <a:solidFill>
                  <a:schemeClr val="accent2">
                    <a:lumMod val="75000"/>
                  </a:schemeClr>
                </a:solidFill>
              </a:rPr>
              <a:t>Theoretical Guarantees</a:t>
            </a:r>
            <a:endParaRPr lang="en-GB" dirty="0"/>
          </a:p>
        </p:txBody>
      </p:sp>
      <p:pic>
        <p:nvPicPr>
          <p:cNvPr id="8" name="Content Placeholder 7">
            <a:extLst>
              <a:ext uri="{FF2B5EF4-FFF2-40B4-BE49-F238E27FC236}">
                <a16:creationId xmlns:a16="http://schemas.microsoft.com/office/drawing/2014/main" id="{3A039920-CE9A-C19C-38E5-F2EAE510493D}"/>
              </a:ext>
            </a:extLst>
          </p:cNvPr>
          <p:cNvPicPr>
            <a:picLocks noGrp="1" noChangeAspect="1"/>
          </p:cNvPicPr>
          <p:nvPr>
            <p:ph idx="1"/>
          </p:nvPr>
        </p:nvPicPr>
        <p:blipFill>
          <a:blip r:embed="rId2"/>
          <a:srcRect l="1650" b="3790"/>
          <a:stretch>
            <a:fillRect/>
          </a:stretch>
        </p:blipFill>
        <p:spPr>
          <a:xfrm>
            <a:off x="735552" y="3670926"/>
            <a:ext cx="4719113" cy="2554545"/>
          </a:xfrm>
          <a:prstGeom prst="rect">
            <a:avLst/>
          </a:prstGeom>
          <a:ln w="19050">
            <a:solidFill>
              <a:schemeClr val="accent2"/>
            </a:solidFill>
          </a:ln>
        </p:spPr>
      </p:pic>
      <p:sp>
        <p:nvSpPr>
          <p:cNvPr id="4" name="Date Placeholder 3">
            <a:extLst>
              <a:ext uri="{FF2B5EF4-FFF2-40B4-BE49-F238E27FC236}">
                <a16:creationId xmlns:a16="http://schemas.microsoft.com/office/drawing/2014/main" id="{9ED4A2B5-025E-0C35-EFED-20D3156345F0}"/>
              </a:ext>
            </a:extLst>
          </p:cNvPr>
          <p:cNvSpPr>
            <a:spLocks noGrp="1"/>
          </p:cNvSpPr>
          <p:nvPr>
            <p:ph type="dt" sz="half" idx="10"/>
          </p:nvPr>
        </p:nvSpPr>
        <p:spPr/>
        <p:txBody>
          <a:bodyPr/>
          <a:lstStyle/>
          <a:p>
            <a:fld id="{4EF433FE-57E2-4645-AB05-4DCDD9803716}" type="datetime1">
              <a:rPr lang="en-US" smtClean="0"/>
              <a:t>10/26/2026</a:t>
            </a:fld>
            <a:endParaRPr lang="en-US"/>
          </a:p>
        </p:txBody>
      </p:sp>
      <p:sp>
        <p:nvSpPr>
          <p:cNvPr id="5" name="Footer Placeholder 4">
            <a:extLst>
              <a:ext uri="{FF2B5EF4-FFF2-40B4-BE49-F238E27FC236}">
                <a16:creationId xmlns:a16="http://schemas.microsoft.com/office/drawing/2014/main" id="{BB16828A-44D9-0689-17E5-3D96C38F8329}"/>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1F3A7C7F-F149-FB84-6C47-383958B482C5}"/>
              </a:ext>
            </a:extLst>
          </p:cNvPr>
          <p:cNvSpPr>
            <a:spLocks noGrp="1"/>
          </p:cNvSpPr>
          <p:nvPr>
            <p:ph type="sldNum" sz="quarter" idx="12"/>
          </p:nvPr>
        </p:nvSpPr>
        <p:spPr/>
        <p:txBody>
          <a:bodyPr/>
          <a:lstStyle/>
          <a:p>
            <a:fld id="{330EA680-D336-4FF7-8B7A-9848BB0A1C32}" type="slidenum">
              <a:rPr lang="en-US" smtClean="0"/>
              <a:t>6</a:t>
            </a:fld>
            <a:endParaRPr lang="en-US"/>
          </a:p>
        </p:txBody>
      </p:sp>
      <p:sp>
        <p:nvSpPr>
          <p:cNvPr id="9" name="Content Placeholder 2">
            <a:extLst>
              <a:ext uri="{FF2B5EF4-FFF2-40B4-BE49-F238E27FC236}">
                <a16:creationId xmlns:a16="http://schemas.microsoft.com/office/drawing/2014/main" id="{B2F86F57-021B-145A-3E66-A4C74F74C212}"/>
              </a:ext>
            </a:extLst>
          </p:cNvPr>
          <p:cNvSpPr txBox="1">
            <a:spLocks/>
          </p:cNvSpPr>
          <p:nvPr/>
        </p:nvSpPr>
        <p:spPr>
          <a:xfrm>
            <a:off x="735552" y="1472835"/>
            <a:ext cx="10877842" cy="1956165"/>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Font typeface="Arial" panose="020B0604020202020204" pitchFamily="34" charset="0"/>
              <a:buNone/>
            </a:pPr>
            <a:r>
              <a:rPr lang="en-GB" sz="2200" b="1" dirty="0"/>
              <a:t>Definition </a:t>
            </a:r>
            <a:r>
              <a:rPr lang="en-GB" sz="2200" dirty="0"/>
              <a:t>[Increasing-Reward Single-Agent Games] :</a:t>
            </a:r>
          </a:p>
          <a:p>
            <a:pPr lvl="1">
              <a:buFont typeface="Courier New" panose="020B0604020202020204" pitchFamily="34" charset="0"/>
              <a:buChar char="o"/>
            </a:pPr>
            <a:r>
              <a:rPr lang="en-GB" sz="1900" dirty="0"/>
              <a:t>In each state s, there is a unique state-action pair s* a</a:t>
            </a:r>
            <a:r>
              <a:rPr lang="en-GB" sz="1900" dirty="0">
                <a:solidFill>
                  <a:schemeClr val="dk1">
                    <a:alpha val="80000"/>
                  </a:schemeClr>
                </a:solidFill>
              </a:rPr>
              <a:t>*,</a:t>
            </a:r>
            <a:r>
              <a:rPr lang="en-GB" sz="1900" dirty="0"/>
              <a:t>  with which the agent achieves higher reward than the maximum reward in the current state. </a:t>
            </a:r>
          </a:p>
          <a:p>
            <a:pPr lvl="1">
              <a:buFont typeface="Courier New" panose="020B0604020202020204" pitchFamily="34" charset="0"/>
              <a:buChar char="o"/>
            </a:pPr>
            <a:r>
              <a:rPr lang="en-GB" sz="1900" dirty="0"/>
              <a:t>For all the other future states (s' ≠ s*) the maximum reward max(s' , a') is less than the maximum reward of the current state</a:t>
            </a:r>
          </a:p>
          <a:p>
            <a:pPr lvl="1">
              <a:buFont typeface="Courier New" panose="020B0604020202020204" pitchFamily="34" charset="0"/>
              <a:buChar char="o"/>
            </a:pPr>
            <a:r>
              <a:rPr lang="en-GB" sz="1900" dirty="0"/>
              <a:t>For the current state s, there is a unique action b that maximizes the reward function in </a:t>
            </a:r>
            <a:r>
              <a:rPr lang="en-GB" sz="1900" dirty="0">
                <a:solidFill>
                  <a:schemeClr val="dk1">
                    <a:alpha val="76000"/>
                  </a:schemeClr>
                </a:solidFill>
              </a:rPr>
              <a:t>that</a:t>
            </a:r>
            <a:r>
              <a:rPr lang="en-GB" sz="1900" dirty="0"/>
              <a:t> state. </a:t>
            </a:r>
          </a:p>
          <a:p>
            <a:pPr lvl="1">
              <a:buFont typeface="Courier New" panose="020B0604020202020204" pitchFamily="34" charset="0"/>
              <a:buChar char="o"/>
            </a:pPr>
            <a:r>
              <a:rPr lang="en-GB" sz="1900" dirty="0"/>
              <a:t>When b is executed, the agent will be transferred to state s*</a:t>
            </a:r>
          </a:p>
        </p:txBody>
      </p:sp>
      <p:sp>
        <p:nvSpPr>
          <p:cNvPr id="10" name="TextBox 9">
            <a:extLst>
              <a:ext uri="{FF2B5EF4-FFF2-40B4-BE49-F238E27FC236}">
                <a16:creationId xmlns:a16="http://schemas.microsoft.com/office/drawing/2014/main" id="{CB34E825-6B04-D39D-BE50-E1C17076192A}"/>
              </a:ext>
            </a:extLst>
          </p:cNvPr>
          <p:cNvSpPr txBox="1"/>
          <p:nvPr/>
        </p:nvSpPr>
        <p:spPr>
          <a:xfrm>
            <a:off x="5607806" y="3670926"/>
            <a:ext cx="6005588" cy="2554545"/>
          </a:xfrm>
          <a:prstGeom prst="rect">
            <a:avLst/>
          </a:prstGeom>
          <a:ln>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2000" dirty="0"/>
              <a:t>Increasing Reward Single Agent Games (IR-SAGs)</a:t>
            </a:r>
          </a:p>
          <a:p>
            <a:pPr marL="285750" indent="-285750">
              <a:buFont typeface="Arial" panose="020B0604020202020204" pitchFamily="34" charset="0"/>
              <a:buChar char="•"/>
            </a:pPr>
            <a:r>
              <a:rPr lang="en-GB" sz="2000" dirty="0"/>
              <a:t>Generic Class of Games</a:t>
            </a:r>
          </a:p>
          <a:p>
            <a:pPr marL="742950" lvl="1" indent="-285750">
              <a:buFont typeface="Arial" panose="020B0604020202020204" pitchFamily="34" charset="0"/>
              <a:buChar char="•"/>
            </a:pPr>
            <a:r>
              <a:rPr lang="en-GB" sz="2000" dirty="0"/>
              <a:t>Sorting </a:t>
            </a:r>
          </a:p>
          <a:p>
            <a:pPr marL="742950" lvl="1" indent="-285750">
              <a:buFont typeface="Arial" panose="020B0604020202020204" pitchFamily="34" charset="0"/>
              <a:buChar char="•"/>
            </a:pPr>
            <a:r>
              <a:rPr lang="en-GB" sz="2000" dirty="0"/>
              <a:t>Ordering</a:t>
            </a:r>
          </a:p>
          <a:p>
            <a:pPr marL="742950" lvl="1" indent="-285750">
              <a:buFont typeface="Arial" panose="020B0604020202020204" pitchFamily="34" charset="0"/>
              <a:buChar char="•"/>
            </a:pPr>
            <a:r>
              <a:rPr lang="en-GB" sz="2000" dirty="0"/>
              <a:t>Searching for a sole trajectory </a:t>
            </a:r>
          </a:p>
          <a:p>
            <a:pPr marL="742950" lvl="1"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Reward motivates the agent to visit the true high value states</a:t>
            </a:r>
          </a:p>
        </p:txBody>
      </p:sp>
    </p:spTree>
    <p:extLst>
      <p:ext uri="{BB962C8B-B14F-4D97-AF65-F5344CB8AC3E}">
        <p14:creationId xmlns:p14="http://schemas.microsoft.com/office/powerpoint/2010/main" val="4184521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B29DDA-4469-BB49-1AC7-F85696CA4BEB}"/>
              </a:ext>
            </a:extLst>
          </p:cNvPr>
          <p:cNvSpPr>
            <a:spLocks noGrp="1"/>
          </p:cNvSpPr>
          <p:nvPr>
            <p:ph idx="1"/>
          </p:nvPr>
        </p:nvSpPr>
        <p:spPr>
          <a:xfrm>
            <a:off x="1335974" y="1949707"/>
            <a:ext cx="9516093" cy="1603983"/>
          </a:xfrm>
          <a:ln w="38100">
            <a:solidFill>
              <a:srgbClr val="ED7D31"/>
            </a:solid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Autofit/>
          </a:bodyPr>
          <a:lstStyle/>
          <a:p>
            <a:pPr marL="0" indent="0">
              <a:buNone/>
            </a:pPr>
            <a:r>
              <a:rPr lang="en-US" sz="2800" dirty="0"/>
              <a:t>An agent acts optimally if and only if, it selects action b.</a:t>
            </a:r>
          </a:p>
          <a:p>
            <a:pPr lvl="1">
              <a:buFont typeface="Courier New" panose="020B0604020202020204" pitchFamily="34" charset="0"/>
              <a:buChar char="o"/>
            </a:pPr>
            <a:r>
              <a:rPr lang="en-US" sz="2800" dirty="0"/>
              <a:t>No added exploration is required</a:t>
            </a:r>
          </a:p>
        </p:txBody>
      </p:sp>
      <p:sp>
        <p:nvSpPr>
          <p:cNvPr id="4" name="Date Placeholder 3">
            <a:extLst>
              <a:ext uri="{FF2B5EF4-FFF2-40B4-BE49-F238E27FC236}">
                <a16:creationId xmlns:a16="http://schemas.microsoft.com/office/drawing/2014/main" id="{B1B01335-6248-A85D-5662-C38F5B83C920}"/>
              </a:ext>
            </a:extLst>
          </p:cNvPr>
          <p:cNvSpPr>
            <a:spLocks noGrp="1"/>
          </p:cNvSpPr>
          <p:nvPr>
            <p:ph type="dt" sz="half" idx="10"/>
          </p:nvPr>
        </p:nvSpPr>
        <p:spPr/>
        <p:txBody>
          <a:bodyPr/>
          <a:lstStyle/>
          <a:p>
            <a:fld id="{27C4AB76-76AE-4113-8D4F-AF7721A5A7C4}" type="datetime1">
              <a:rPr lang="en-US" smtClean="0"/>
              <a:t>10/26/2026</a:t>
            </a:fld>
            <a:endParaRPr lang="en-US"/>
          </a:p>
        </p:txBody>
      </p:sp>
      <p:sp>
        <p:nvSpPr>
          <p:cNvPr id="9" name="Footer Placeholder 8">
            <a:extLst>
              <a:ext uri="{FF2B5EF4-FFF2-40B4-BE49-F238E27FC236}">
                <a16:creationId xmlns:a16="http://schemas.microsoft.com/office/drawing/2014/main" id="{4F3102A9-0092-B5A1-612A-A96567EC4452}"/>
              </a:ext>
            </a:extLst>
          </p:cNvPr>
          <p:cNvSpPr>
            <a:spLocks noGrp="1"/>
          </p:cNvSpPr>
          <p:nvPr>
            <p:ph type="ftr" sz="quarter" idx="11"/>
          </p:nvPr>
        </p:nvSpPr>
        <p:spPr/>
        <p:txBody>
          <a:bodyPr/>
          <a:lstStyle/>
          <a:p>
            <a:r>
              <a:rPr lang="en-GB"/>
              <a:t>L. Bakopoulos &amp; G. Chalkiadakis </a:t>
            </a:r>
            <a:endParaRPr lang="en-US"/>
          </a:p>
        </p:txBody>
      </p:sp>
      <p:sp>
        <p:nvSpPr>
          <p:cNvPr id="10" name="Slide Number Placeholder 9">
            <a:extLst>
              <a:ext uri="{FF2B5EF4-FFF2-40B4-BE49-F238E27FC236}">
                <a16:creationId xmlns:a16="http://schemas.microsoft.com/office/drawing/2014/main" id="{A79D9336-E42C-A17E-8752-58D7F932509D}"/>
              </a:ext>
            </a:extLst>
          </p:cNvPr>
          <p:cNvSpPr>
            <a:spLocks noGrp="1"/>
          </p:cNvSpPr>
          <p:nvPr>
            <p:ph type="sldNum" sz="quarter" idx="12"/>
          </p:nvPr>
        </p:nvSpPr>
        <p:spPr/>
        <p:txBody>
          <a:bodyPr/>
          <a:lstStyle/>
          <a:p>
            <a:fld id="{330EA680-D336-4FF7-8B7A-9848BB0A1C32}" type="slidenum">
              <a:rPr lang="en-US" smtClean="0"/>
              <a:t>7</a:t>
            </a:fld>
            <a:endParaRPr lang="en-US"/>
          </a:p>
        </p:txBody>
      </p:sp>
      <p:sp>
        <p:nvSpPr>
          <p:cNvPr id="7" name="TextBox 6">
            <a:extLst>
              <a:ext uri="{FF2B5EF4-FFF2-40B4-BE49-F238E27FC236}">
                <a16:creationId xmlns:a16="http://schemas.microsoft.com/office/drawing/2014/main" id="{EF446F53-CAC9-EBCC-63EF-B46E1979EB35}"/>
              </a:ext>
            </a:extLst>
          </p:cNvPr>
          <p:cNvSpPr txBox="1"/>
          <p:nvPr/>
        </p:nvSpPr>
        <p:spPr>
          <a:xfrm>
            <a:off x="1335974" y="4248140"/>
            <a:ext cx="9526380" cy="1384995"/>
          </a:xfrm>
          <a:prstGeom prst="rect">
            <a:avLst/>
          </a:prstGeom>
          <a:ln w="38100"/>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An ADEU agent that has executed action b in a state s, will reduce the degree of exploration in that state s proportionally to the effectiveness of  f(s, )</a:t>
            </a:r>
          </a:p>
        </p:txBody>
      </p:sp>
      <p:sp>
        <p:nvSpPr>
          <p:cNvPr id="5" name="Title 1">
            <a:extLst>
              <a:ext uri="{FF2B5EF4-FFF2-40B4-BE49-F238E27FC236}">
                <a16:creationId xmlns:a16="http://schemas.microsoft.com/office/drawing/2014/main" id="{FFC37DAF-1EC4-BF86-66CD-10CDA9800C98}"/>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accent2">
                    <a:lumMod val="75000"/>
                  </a:schemeClr>
                </a:solidFill>
              </a:rPr>
              <a:t>Theoretical Guarantees  </a:t>
            </a:r>
          </a:p>
        </p:txBody>
      </p:sp>
      <p:sp>
        <p:nvSpPr>
          <p:cNvPr id="2" name="TextBox 1">
            <a:extLst>
              <a:ext uri="{FF2B5EF4-FFF2-40B4-BE49-F238E27FC236}">
                <a16:creationId xmlns:a16="http://schemas.microsoft.com/office/drawing/2014/main" id="{47B7B335-7781-4A83-01F4-6DB3E37D5022}"/>
              </a:ext>
            </a:extLst>
          </p:cNvPr>
          <p:cNvSpPr txBox="1"/>
          <p:nvPr/>
        </p:nvSpPr>
        <p:spPr>
          <a:xfrm>
            <a:off x="838200" y="2382326"/>
            <a:ext cx="497774" cy="70788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4000" dirty="0"/>
              <a:t>1</a:t>
            </a:r>
          </a:p>
        </p:txBody>
      </p:sp>
      <p:sp>
        <p:nvSpPr>
          <p:cNvPr id="6" name="TextBox 5">
            <a:extLst>
              <a:ext uri="{FF2B5EF4-FFF2-40B4-BE49-F238E27FC236}">
                <a16:creationId xmlns:a16="http://schemas.microsoft.com/office/drawing/2014/main" id="{2CAD2E22-9A58-94FF-29F1-94C6E8787B8B}"/>
              </a:ext>
            </a:extLst>
          </p:cNvPr>
          <p:cNvSpPr txBox="1"/>
          <p:nvPr/>
        </p:nvSpPr>
        <p:spPr>
          <a:xfrm>
            <a:off x="838200" y="4602883"/>
            <a:ext cx="497774" cy="70788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4000" dirty="0"/>
              <a:t>2</a:t>
            </a:r>
          </a:p>
        </p:txBody>
      </p:sp>
    </p:spTree>
    <p:extLst>
      <p:ext uri="{BB962C8B-B14F-4D97-AF65-F5344CB8AC3E}">
        <p14:creationId xmlns:p14="http://schemas.microsoft.com/office/powerpoint/2010/main" val="397461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27467-9F87-11EE-A6FA-02D4FA45D40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1D4FAE4-DAC3-F2A7-2B17-644830C49C47}"/>
              </a:ext>
            </a:extLst>
          </p:cNvPr>
          <p:cNvSpPr>
            <a:spLocks noGrp="1"/>
          </p:cNvSpPr>
          <p:nvPr>
            <p:ph type="dt" sz="half" idx="10"/>
          </p:nvPr>
        </p:nvSpPr>
        <p:spPr/>
        <p:txBody>
          <a:bodyPr/>
          <a:lstStyle/>
          <a:p>
            <a:fld id="{B37FD0C5-23AB-4954-96C3-04FBF160B2B3}" type="datetime1">
              <a:rPr lang="en-US" smtClean="0"/>
              <a:t>10/26/2026</a:t>
            </a:fld>
            <a:endParaRPr lang="en-US"/>
          </a:p>
        </p:txBody>
      </p:sp>
      <p:sp>
        <p:nvSpPr>
          <p:cNvPr id="9" name="Footer Placeholder 8">
            <a:extLst>
              <a:ext uri="{FF2B5EF4-FFF2-40B4-BE49-F238E27FC236}">
                <a16:creationId xmlns:a16="http://schemas.microsoft.com/office/drawing/2014/main" id="{767B6E47-0D93-1B03-41F9-732D96AEBEDD}"/>
              </a:ext>
            </a:extLst>
          </p:cNvPr>
          <p:cNvSpPr>
            <a:spLocks noGrp="1"/>
          </p:cNvSpPr>
          <p:nvPr>
            <p:ph type="ftr" sz="quarter" idx="11"/>
          </p:nvPr>
        </p:nvSpPr>
        <p:spPr/>
        <p:txBody>
          <a:bodyPr/>
          <a:lstStyle/>
          <a:p>
            <a:r>
              <a:rPr lang="en-GB"/>
              <a:t>L. Bakopoulos &amp; G. Chalkiadakis </a:t>
            </a:r>
            <a:endParaRPr lang="en-US"/>
          </a:p>
        </p:txBody>
      </p:sp>
      <p:sp>
        <p:nvSpPr>
          <p:cNvPr id="10" name="Slide Number Placeholder 9">
            <a:extLst>
              <a:ext uri="{FF2B5EF4-FFF2-40B4-BE49-F238E27FC236}">
                <a16:creationId xmlns:a16="http://schemas.microsoft.com/office/drawing/2014/main" id="{9AAD5222-49A7-987C-DF4E-AEE7C235AA28}"/>
              </a:ext>
            </a:extLst>
          </p:cNvPr>
          <p:cNvSpPr>
            <a:spLocks noGrp="1"/>
          </p:cNvSpPr>
          <p:nvPr>
            <p:ph type="sldNum" sz="quarter" idx="12"/>
          </p:nvPr>
        </p:nvSpPr>
        <p:spPr/>
        <p:txBody>
          <a:bodyPr/>
          <a:lstStyle/>
          <a:p>
            <a:fld id="{330EA680-D336-4FF7-8B7A-9848BB0A1C32}" type="slidenum">
              <a:rPr lang="en-US" smtClean="0"/>
              <a:t>8</a:t>
            </a:fld>
            <a:endParaRPr lang="en-US"/>
          </a:p>
        </p:txBody>
      </p:sp>
      <p:sp>
        <p:nvSpPr>
          <p:cNvPr id="5" name="Title 1">
            <a:extLst>
              <a:ext uri="{FF2B5EF4-FFF2-40B4-BE49-F238E27FC236}">
                <a16:creationId xmlns:a16="http://schemas.microsoft.com/office/drawing/2014/main" id="{05BE5FBA-5915-00D5-79F5-9AD0B35526D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accent2">
                    <a:lumMod val="75000"/>
                  </a:schemeClr>
                </a:solidFill>
              </a:rPr>
              <a:t>Further Guarantees</a:t>
            </a:r>
          </a:p>
        </p:txBody>
      </p:sp>
      <p:graphicFrame>
        <p:nvGraphicFramePr>
          <p:cNvPr id="12" name="Content Placeholder 16">
            <a:extLst>
              <a:ext uri="{FF2B5EF4-FFF2-40B4-BE49-F238E27FC236}">
                <a16:creationId xmlns:a16="http://schemas.microsoft.com/office/drawing/2014/main" id="{F9C75587-369A-EBBA-FA0C-E48DD6247CF4}"/>
              </a:ext>
            </a:extLst>
          </p:cNvPr>
          <p:cNvGraphicFramePr>
            <a:graphicFrameLocks noGrp="1"/>
          </p:cNvGraphicFramePr>
          <p:nvPr>
            <p:ph idx="1"/>
            <p:extLst>
              <p:ext uri="{D42A27DB-BD31-4B8C-83A1-F6EECF244321}">
                <p14:modId xmlns:p14="http://schemas.microsoft.com/office/powerpoint/2010/main" val="3272905434"/>
              </p:ext>
            </p:extLst>
          </p:nvPr>
        </p:nvGraphicFramePr>
        <p:xfrm>
          <a:off x="632085" y="1690688"/>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5703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C1E13F-C564-D911-FC7A-47182AB4F1AA}"/>
              </a:ext>
            </a:extLst>
          </p:cNvPr>
          <p:cNvSpPr>
            <a:spLocks noGrp="1"/>
          </p:cNvSpPr>
          <p:nvPr>
            <p:ph idx="1"/>
          </p:nvPr>
        </p:nvSpPr>
        <p:spPr>
          <a:xfrm>
            <a:off x="1097280" y="1928030"/>
            <a:ext cx="9906342" cy="2455800"/>
          </a:xfr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spAutoFit/>
          </a:bodyPr>
          <a:lstStyle/>
          <a:p>
            <a:pPr marL="0" indent="0">
              <a:buNone/>
            </a:pPr>
            <a:r>
              <a:rPr lang="en-GB" dirty="0"/>
              <a:t>f(s) candidate mechanisms that:</a:t>
            </a:r>
          </a:p>
          <a:p>
            <a:pPr lvl="1">
              <a:buFont typeface="Courier New" panose="02070309020205020404" pitchFamily="49" charset="0"/>
              <a:buChar char="o"/>
            </a:pPr>
            <a:r>
              <a:rPr lang="en-GB" sz="2800" dirty="0"/>
              <a:t> quantify novelty in Intrinsic Motivation</a:t>
            </a:r>
          </a:p>
          <a:p>
            <a:pPr lvl="1">
              <a:buFont typeface="Courier New" panose="02070309020205020404" pitchFamily="49" charset="0"/>
              <a:buChar char="o"/>
            </a:pPr>
            <a:r>
              <a:rPr lang="en-GB" sz="2800" dirty="0"/>
              <a:t> measure uncertainty in Uncertainty-Driven</a:t>
            </a:r>
          </a:p>
          <a:p>
            <a:pPr lvl="1">
              <a:buFont typeface="Courier New" panose="02070309020205020404" pitchFamily="49" charset="0"/>
              <a:buChar char="o"/>
            </a:pPr>
            <a:r>
              <a:rPr lang="en-GB" sz="2800" dirty="0"/>
              <a:t> Can emulate all known adaptive exploration methods </a:t>
            </a:r>
          </a:p>
          <a:p>
            <a:pPr lvl="2">
              <a:buFont typeface="Courier New" panose="02070309020205020404" pitchFamily="49" charset="0"/>
              <a:buChar char="o"/>
            </a:pPr>
            <a:r>
              <a:rPr lang="en-GB" dirty="0"/>
              <a:t>… with sophisticated f(s,...) i.e., f(s) considers and other measurements		</a:t>
            </a:r>
          </a:p>
        </p:txBody>
      </p:sp>
      <p:sp>
        <p:nvSpPr>
          <p:cNvPr id="4" name="Date Placeholder 3">
            <a:extLst>
              <a:ext uri="{FF2B5EF4-FFF2-40B4-BE49-F238E27FC236}">
                <a16:creationId xmlns:a16="http://schemas.microsoft.com/office/drawing/2014/main" id="{03196E42-0918-A301-703D-BD6224EDC759}"/>
              </a:ext>
            </a:extLst>
          </p:cNvPr>
          <p:cNvSpPr>
            <a:spLocks noGrp="1"/>
          </p:cNvSpPr>
          <p:nvPr>
            <p:ph type="dt" sz="half" idx="10"/>
          </p:nvPr>
        </p:nvSpPr>
        <p:spPr/>
        <p:txBody>
          <a:bodyPr/>
          <a:lstStyle/>
          <a:p>
            <a:fld id="{5A8AEF28-027F-40E0-A52F-DCF6A85398C2}" type="datetime1">
              <a:rPr lang="en-US" smtClean="0"/>
              <a:t>10/26/2026</a:t>
            </a:fld>
            <a:endParaRPr lang="en-US"/>
          </a:p>
        </p:txBody>
      </p:sp>
      <p:sp>
        <p:nvSpPr>
          <p:cNvPr id="15" name="Footer Placeholder 14">
            <a:extLst>
              <a:ext uri="{FF2B5EF4-FFF2-40B4-BE49-F238E27FC236}">
                <a16:creationId xmlns:a16="http://schemas.microsoft.com/office/drawing/2014/main" id="{020F517C-C9AA-E8F3-B213-DDF3904D3168}"/>
              </a:ext>
            </a:extLst>
          </p:cNvPr>
          <p:cNvSpPr>
            <a:spLocks noGrp="1"/>
          </p:cNvSpPr>
          <p:nvPr>
            <p:ph type="ftr" sz="quarter" idx="11"/>
          </p:nvPr>
        </p:nvSpPr>
        <p:spPr/>
        <p:txBody>
          <a:bodyPr/>
          <a:lstStyle/>
          <a:p>
            <a:r>
              <a:rPr lang="en-GB"/>
              <a:t>L. Bakopoulos &amp; G. Chalkiadakis </a:t>
            </a:r>
            <a:endParaRPr lang="en-US"/>
          </a:p>
        </p:txBody>
      </p:sp>
      <p:sp>
        <p:nvSpPr>
          <p:cNvPr id="13" name="Slide Number Placeholder 12">
            <a:extLst>
              <a:ext uri="{FF2B5EF4-FFF2-40B4-BE49-F238E27FC236}">
                <a16:creationId xmlns:a16="http://schemas.microsoft.com/office/drawing/2014/main" id="{AFA659AD-C5BB-8C74-59F1-09E51751EEB5}"/>
              </a:ext>
            </a:extLst>
          </p:cNvPr>
          <p:cNvSpPr>
            <a:spLocks noGrp="1"/>
          </p:cNvSpPr>
          <p:nvPr>
            <p:ph type="sldNum" sz="quarter" idx="12"/>
          </p:nvPr>
        </p:nvSpPr>
        <p:spPr/>
        <p:txBody>
          <a:bodyPr/>
          <a:lstStyle/>
          <a:p>
            <a:fld id="{330EA680-D336-4FF7-8B7A-9848BB0A1C32}" type="slidenum">
              <a:rPr lang="en-US" smtClean="0"/>
              <a:t>9</a:t>
            </a:fld>
            <a:endParaRPr lang="en-US"/>
          </a:p>
        </p:txBody>
      </p:sp>
      <p:sp>
        <p:nvSpPr>
          <p:cNvPr id="5" name="Title 1">
            <a:extLst>
              <a:ext uri="{FF2B5EF4-FFF2-40B4-BE49-F238E27FC236}">
                <a16:creationId xmlns:a16="http://schemas.microsoft.com/office/drawing/2014/main" id="{45AC415F-3900-3412-D0B6-D7B970B72212}"/>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a:solidFill>
                  <a:schemeClr val="accent2">
                    <a:lumMod val="75000"/>
                  </a:schemeClr>
                </a:solidFill>
              </a:rPr>
              <a:t>Generality of ADEU</a:t>
            </a:r>
          </a:p>
        </p:txBody>
      </p:sp>
      <p:sp>
        <p:nvSpPr>
          <p:cNvPr id="6" name="TextBox 5">
            <a:extLst>
              <a:ext uri="{FF2B5EF4-FFF2-40B4-BE49-F238E27FC236}">
                <a16:creationId xmlns:a16="http://schemas.microsoft.com/office/drawing/2014/main" id="{666DB95D-CEBC-F83C-A374-FE645E1E4985}"/>
              </a:ext>
            </a:extLst>
          </p:cNvPr>
          <p:cNvSpPr txBox="1">
            <a:spLocks/>
          </p:cNvSpPr>
          <p:nvPr/>
        </p:nvSpPr>
        <p:spPr>
          <a:xfrm>
            <a:off x="1097280" y="5008691"/>
            <a:ext cx="9906342" cy="830997"/>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400" b="1" dirty="0"/>
              <a:t>ADEU utilizes these mechanisms to alternate between </a:t>
            </a:r>
          </a:p>
          <a:p>
            <a:pPr algn="ctr"/>
            <a:r>
              <a:rPr lang="en-GB" sz="2400" b="1" dirty="0"/>
              <a:t>exploration and exploitation within the same episode</a:t>
            </a:r>
          </a:p>
        </p:txBody>
      </p:sp>
    </p:spTree>
    <p:extLst>
      <p:ext uri="{BB962C8B-B14F-4D97-AF65-F5344CB8AC3E}">
        <p14:creationId xmlns:p14="http://schemas.microsoft.com/office/powerpoint/2010/main" val="4257280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6310246-A4F0-3762-1E66-5E3CA6716D92}"/>
              </a:ext>
            </a:extLst>
          </p:cNvPr>
          <p:cNvSpPr>
            <a:spLocks noGrp="1"/>
          </p:cNvSpPr>
          <p:nvPr>
            <p:ph type="dt" sz="half" idx="10"/>
          </p:nvPr>
        </p:nvSpPr>
        <p:spPr/>
        <p:txBody>
          <a:bodyPr>
            <a:normAutofit/>
          </a:bodyPr>
          <a:lstStyle/>
          <a:p>
            <a:pPr>
              <a:spcAft>
                <a:spcPts val="600"/>
              </a:spcAft>
            </a:pPr>
            <a:fld id="{A810A782-1AC6-4DFA-8730-E25EC6DBEDC6}" type="datetime1">
              <a:rPr lang="en-US" smtClean="0"/>
              <a:t>10/26/2026</a:t>
            </a:fld>
            <a:endParaRPr lang="en-US"/>
          </a:p>
        </p:txBody>
      </p:sp>
      <p:sp>
        <p:nvSpPr>
          <p:cNvPr id="7" name="Footer Placeholder 14">
            <a:extLst>
              <a:ext uri="{FF2B5EF4-FFF2-40B4-BE49-F238E27FC236}">
                <a16:creationId xmlns:a16="http://schemas.microsoft.com/office/drawing/2014/main" id="{C4A52B61-F526-990B-3DD0-10DF608FBDBE}"/>
              </a:ext>
            </a:extLst>
          </p:cNvPr>
          <p:cNvSpPr>
            <a:spLocks noGrp="1"/>
          </p:cNvSpPr>
          <p:nvPr>
            <p:ph type="ftr" sz="quarter" idx="11"/>
          </p:nvPr>
        </p:nvSpPr>
        <p:spPr>
          <a:xfrm>
            <a:off x="2548128" y="6356350"/>
            <a:ext cx="5605272" cy="365125"/>
          </a:xfrm>
        </p:spPr>
        <p:txBody>
          <a:bodyPr/>
          <a:lstStyle/>
          <a:p>
            <a:r>
              <a:rPr lang="en-GB" dirty="0"/>
              <a:t>[1] Burda et al. "Exploration by random network distillation." </a:t>
            </a:r>
            <a:r>
              <a:rPr lang="en-GB" i="1" dirty="0"/>
              <a:t>International Conference on Learning Representations</a:t>
            </a:r>
            <a:r>
              <a:rPr lang="en-GB" dirty="0"/>
              <a:t>.</a:t>
            </a:r>
            <a:endParaRPr lang="en-US" dirty="0"/>
          </a:p>
          <a:p>
            <a:r>
              <a:rPr lang="en-US" dirty="0"/>
              <a:t>[2]</a:t>
            </a:r>
            <a:r>
              <a:rPr lang="fr-FR" dirty="0"/>
              <a:t> Chen et al. "UCB EXPLORATION VIA Q-ENSEMBLES." (2018).</a:t>
            </a:r>
            <a:endParaRPr lang="en-US" dirty="0"/>
          </a:p>
        </p:txBody>
      </p:sp>
      <p:sp>
        <p:nvSpPr>
          <p:cNvPr id="5" name="Slide Number Placeholder 4">
            <a:extLst>
              <a:ext uri="{FF2B5EF4-FFF2-40B4-BE49-F238E27FC236}">
                <a16:creationId xmlns:a16="http://schemas.microsoft.com/office/drawing/2014/main" id="{1E4E7BEB-A2EA-8FE3-681F-09DE0EAA3D57}"/>
              </a:ext>
            </a:extLst>
          </p:cNvPr>
          <p:cNvSpPr>
            <a:spLocks noGrp="1"/>
          </p:cNvSpPr>
          <p:nvPr>
            <p:ph type="sldNum" sz="quarter" idx="12"/>
          </p:nvPr>
        </p:nvSpPr>
        <p:spPr/>
        <p:txBody>
          <a:bodyPr/>
          <a:lstStyle/>
          <a:p>
            <a:fld id="{330EA680-D336-4FF7-8B7A-9848BB0A1C32}" type="slidenum">
              <a:rPr lang="en-US" smtClean="0"/>
              <a:t>10</a:t>
            </a:fld>
            <a:endParaRPr lang="en-US"/>
          </a:p>
        </p:txBody>
      </p:sp>
      <p:sp>
        <p:nvSpPr>
          <p:cNvPr id="13" name="Title 1">
            <a:extLst>
              <a:ext uri="{FF2B5EF4-FFF2-40B4-BE49-F238E27FC236}">
                <a16:creationId xmlns:a16="http://schemas.microsoft.com/office/drawing/2014/main" id="{2A609B8C-11BE-601C-B790-C78CE76F3A5A}"/>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accent2">
                    <a:lumMod val="75000"/>
                  </a:schemeClr>
                </a:solidFill>
              </a:rPr>
              <a:t>Experimental Evaluation: </a:t>
            </a:r>
            <a:r>
              <a:rPr lang="en-GB" sz="5400" dirty="0" err="1">
                <a:solidFill>
                  <a:schemeClr val="accent2">
                    <a:lumMod val="75000"/>
                  </a:schemeClr>
                </a:solidFill>
              </a:rPr>
              <a:t>MuJoCo</a:t>
            </a:r>
            <a:endParaRPr lang="en-GB" sz="5400" dirty="0">
              <a:solidFill>
                <a:schemeClr val="accent2">
                  <a:lumMod val="75000"/>
                </a:schemeClr>
              </a:solidFill>
            </a:endParaRPr>
          </a:p>
        </p:txBody>
      </p:sp>
      <p:sp>
        <p:nvSpPr>
          <p:cNvPr id="6" name="Content Placeholder 5">
            <a:extLst>
              <a:ext uri="{FF2B5EF4-FFF2-40B4-BE49-F238E27FC236}">
                <a16:creationId xmlns:a16="http://schemas.microsoft.com/office/drawing/2014/main" id="{A4A1F2CD-FF89-7A78-15DF-97629A01D29C}"/>
              </a:ext>
            </a:extLst>
          </p:cNvPr>
          <p:cNvSpPr>
            <a:spLocks noGrp="1"/>
          </p:cNvSpPr>
          <p:nvPr>
            <p:ph idx="1"/>
          </p:nvPr>
        </p:nvSpPr>
        <p:spPr>
          <a:xfrm>
            <a:off x="838200" y="1508761"/>
            <a:ext cx="7530296" cy="4710256"/>
          </a:xfrm>
        </p:spPr>
        <p:style>
          <a:lnRef idx="2">
            <a:schemeClr val="accent2"/>
          </a:lnRef>
          <a:fillRef idx="1">
            <a:schemeClr val="lt1"/>
          </a:fillRef>
          <a:effectRef idx="0">
            <a:schemeClr val="accent2"/>
          </a:effectRef>
          <a:fontRef idx="minor">
            <a:schemeClr val="dk1"/>
          </a:fontRef>
        </p:style>
        <p:txBody>
          <a:bodyPr>
            <a:normAutofit/>
          </a:bodyPr>
          <a:lstStyle/>
          <a:p>
            <a:endParaRPr lang="en-GB" sz="3600" dirty="0"/>
          </a:p>
          <a:p>
            <a:r>
              <a:rPr lang="en-GB" sz="3600" dirty="0"/>
              <a:t>Demanding Control Tasks (</a:t>
            </a:r>
            <a:r>
              <a:rPr lang="en-GB" sz="3600" dirty="0" err="1"/>
              <a:t>MuJoCo</a:t>
            </a:r>
            <a:r>
              <a:rPr lang="en-GB" sz="3600" dirty="0"/>
              <a:t>)</a:t>
            </a:r>
          </a:p>
          <a:p>
            <a:r>
              <a:rPr lang="en-GB" sz="3600" dirty="0"/>
              <a:t>Test two effective ADEU instances</a:t>
            </a:r>
          </a:p>
          <a:p>
            <a:pPr lvl="1"/>
            <a:r>
              <a:rPr lang="en-GB" sz="3200" dirty="0"/>
              <a:t>f(s): the mechanism used in Intrinsic Motivation (RND)</a:t>
            </a:r>
          </a:p>
          <a:p>
            <a:pPr lvl="1"/>
            <a:r>
              <a:rPr lang="en-GB" sz="3200" dirty="0"/>
              <a:t>f(s): the UCB criterion used to guide agents in highly uncertain states</a:t>
            </a:r>
          </a:p>
        </p:txBody>
      </p:sp>
      <p:pic>
        <p:nvPicPr>
          <p:cNvPr id="11" name="Picture 10" descr="../../../_images/humanoid.gif">
            <a:extLst>
              <a:ext uri="{FF2B5EF4-FFF2-40B4-BE49-F238E27FC236}">
                <a16:creationId xmlns:a16="http://schemas.microsoft.com/office/drawing/2014/main" id="{1BFBA62B-3E55-B2B8-B830-60A0CB60E1AB}"/>
              </a:ext>
            </a:extLst>
          </p:cNvPr>
          <p:cNvPicPr>
            <a:picLocks noChangeAspect="1"/>
          </p:cNvPicPr>
          <p:nvPr/>
        </p:nvPicPr>
        <p:blipFill>
          <a:blip r:embed="rId3"/>
          <a:stretch>
            <a:fillRect/>
          </a:stretch>
        </p:blipFill>
        <p:spPr>
          <a:xfrm>
            <a:off x="8507392" y="2208709"/>
            <a:ext cx="3310360" cy="331036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74530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3C3B5-4317-36B1-B774-FDE4577FE33D}"/>
              </a:ext>
            </a:extLst>
          </p:cNvPr>
          <p:cNvSpPr>
            <a:spLocks noGrp="1"/>
          </p:cNvSpPr>
          <p:nvPr>
            <p:ph type="title"/>
          </p:nvPr>
        </p:nvSpPr>
        <p:spPr/>
        <p:txBody>
          <a:bodyPr/>
          <a:lstStyle/>
          <a:p>
            <a:r>
              <a:rPr lang="en-GB" dirty="0">
                <a:solidFill>
                  <a:schemeClr val="accent2">
                    <a:lumMod val="75000"/>
                  </a:schemeClr>
                </a:solidFill>
              </a:rPr>
              <a:t>Experimental Evaluation</a:t>
            </a:r>
            <a:br>
              <a:rPr lang="en-GB" dirty="0">
                <a:solidFill>
                  <a:schemeClr val="accent2">
                    <a:lumMod val="75000"/>
                  </a:schemeClr>
                </a:solidFill>
              </a:rPr>
            </a:br>
            <a:endParaRPr lang="en-GB" dirty="0"/>
          </a:p>
        </p:txBody>
      </p:sp>
      <p:sp>
        <p:nvSpPr>
          <p:cNvPr id="3" name="Content Placeholder 2">
            <a:extLst>
              <a:ext uri="{FF2B5EF4-FFF2-40B4-BE49-F238E27FC236}">
                <a16:creationId xmlns:a16="http://schemas.microsoft.com/office/drawing/2014/main" id="{1858B0C6-5CBC-BF47-AB8B-AE5D77844EAB}"/>
              </a:ext>
            </a:extLst>
          </p:cNvPr>
          <p:cNvSpPr>
            <a:spLocks noGrp="1"/>
          </p:cNvSpPr>
          <p:nvPr>
            <p:ph idx="1"/>
          </p:nvPr>
        </p:nvSpPr>
        <p:spPr>
          <a:xfrm>
            <a:off x="752080" y="2222339"/>
            <a:ext cx="7211302" cy="3578390"/>
          </a:xfrm>
        </p:spPr>
        <p:style>
          <a:lnRef idx="2">
            <a:schemeClr val="accent2"/>
          </a:lnRef>
          <a:fillRef idx="1">
            <a:schemeClr val="lt1"/>
          </a:fillRef>
          <a:effectRef idx="0">
            <a:schemeClr val="accent2"/>
          </a:effectRef>
          <a:fontRef idx="minor">
            <a:schemeClr val="dk1"/>
          </a:fontRef>
        </p:style>
        <p:txBody>
          <a:bodyPr>
            <a:normAutofit/>
          </a:bodyPr>
          <a:lstStyle/>
          <a:p>
            <a:pPr marL="457200" lvl="1" indent="0">
              <a:buNone/>
            </a:pPr>
            <a:endParaRPr lang="en-GB" sz="3200" dirty="0"/>
          </a:p>
          <a:p>
            <a:r>
              <a:rPr lang="en-GB" sz="3600" dirty="0"/>
              <a:t>Deep Sea domain</a:t>
            </a:r>
          </a:p>
          <a:p>
            <a:pPr lvl="1"/>
            <a:r>
              <a:rPr lang="en-GB" sz="3200" dirty="0"/>
              <a:t>Domain that requires Deep Exploration</a:t>
            </a:r>
          </a:p>
          <a:p>
            <a:pPr lvl="2"/>
            <a:r>
              <a:rPr lang="en-GB" sz="2800" dirty="0"/>
              <a:t>Test one ADEU instance that emulates a previous adaptive exploration work</a:t>
            </a:r>
          </a:p>
        </p:txBody>
      </p:sp>
      <p:sp>
        <p:nvSpPr>
          <p:cNvPr id="4" name="Date Placeholder 3">
            <a:extLst>
              <a:ext uri="{FF2B5EF4-FFF2-40B4-BE49-F238E27FC236}">
                <a16:creationId xmlns:a16="http://schemas.microsoft.com/office/drawing/2014/main" id="{126D1E79-AADC-ABDF-CB0F-978CE312FA13}"/>
              </a:ext>
            </a:extLst>
          </p:cNvPr>
          <p:cNvSpPr>
            <a:spLocks noGrp="1"/>
          </p:cNvSpPr>
          <p:nvPr>
            <p:ph type="dt" sz="half" idx="10"/>
          </p:nvPr>
        </p:nvSpPr>
        <p:spPr/>
        <p:txBody>
          <a:bodyPr/>
          <a:lstStyle/>
          <a:p>
            <a:fld id="{E44F9E2B-6E38-48AB-8AC6-7999FA04FEEA}" type="datetime1">
              <a:rPr lang="en-US" smtClean="0"/>
              <a:t>10/26/2026</a:t>
            </a:fld>
            <a:endParaRPr lang="en-US"/>
          </a:p>
        </p:txBody>
      </p:sp>
      <p:sp>
        <p:nvSpPr>
          <p:cNvPr id="5" name="Footer Placeholder 4">
            <a:extLst>
              <a:ext uri="{FF2B5EF4-FFF2-40B4-BE49-F238E27FC236}">
                <a16:creationId xmlns:a16="http://schemas.microsoft.com/office/drawing/2014/main" id="{56808259-5F9E-6796-6FEB-9409DE176437}"/>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B3429759-CD4B-8525-17A0-BC977347B083}"/>
              </a:ext>
            </a:extLst>
          </p:cNvPr>
          <p:cNvSpPr>
            <a:spLocks noGrp="1"/>
          </p:cNvSpPr>
          <p:nvPr>
            <p:ph type="sldNum" sz="quarter" idx="12"/>
          </p:nvPr>
        </p:nvSpPr>
        <p:spPr/>
        <p:txBody>
          <a:bodyPr/>
          <a:lstStyle/>
          <a:p>
            <a:fld id="{330EA680-D336-4FF7-8B7A-9848BB0A1C32}" type="slidenum">
              <a:rPr lang="en-US" smtClean="0"/>
              <a:t>11</a:t>
            </a:fld>
            <a:endParaRPr lang="en-US"/>
          </a:p>
        </p:txBody>
      </p:sp>
      <p:pic>
        <p:nvPicPr>
          <p:cNvPr id="10" name="Picture 9">
            <a:extLst>
              <a:ext uri="{FF2B5EF4-FFF2-40B4-BE49-F238E27FC236}">
                <a16:creationId xmlns:a16="http://schemas.microsoft.com/office/drawing/2014/main" id="{A7548F97-0CFB-E85B-AD9B-866186292777}"/>
              </a:ext>
            </a:extLst>
          </p:cNvPr>
          <p:cNvPicPr>
            <a:picLocks noChangeAspect="1"/>
          </p:cNvPicPr>
          <p:nvPr/>
        </p:nvPicPr>
        <p:blipFill>
          <a:blip r:embed="rId2"/>
          <a:stretch>
            <a:fillRect/>
          </a:stretch>
        </p:blipFill>
        <p:spPr>
          <a:xfrm>
            <a:off x="8287640" y="2222339"/>
            <a:ext cx="3685406" cy="3578390"/>
          </a:xfrm>
          <a:prstGeom prst="rect">
            <a:avLst/>
          </a:prstGeom>
          <a:ln>
            <a:solidFill>
              <a:schemeClr val="tx1"/>
            </a:solidFill>
          </a:ln>
        </p:spPr>
      </p:pic>
    </p:spTree>
    <p:extLst>
      <p:ext uri="{BB962C8B-B14F-4D97-AF65-F5344CB8AC3E}">
        <p14:creationId xmlns:p14="http://schemas.microsoft.com/office/powerpoint/2010/main" val="248739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60AEF-4B5D-E959-46D6-94B335F67E0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FFC15-4D64-EDE4-D1DB-35EA946AD45C}"/>
              </a:ext>
            </a:extLst>
          </p:cNvPr>
          <p:cNvSpPr>
            <a:spLocks noGrp="1"/>
          </p:cNvSpPr>
          <p:nvPr>
            <p:ph type="dt" sz="half" idx="10"/>
          </p:nvPr>
        </p:nvSpPr>
        <p:spPr/>
        <p:txBody>
          <a:bodyPr/>
          <a:lstStyle/>
          <a:p>
            <a:fld id="{FF86DC89-867C-4AF0-8970-62FBF13BBBDF}" type="datetime1">
              <a:rPr lang="en-US" smtClean="0"/>
              <a:t>10/26/2026</a:t>
            </a:fld>
            <a:endParaRPr lang="en-US"/>
          </a:p>
        </p:txBody>
      </p:sp>
      <p:sp>
        <p:nvSpPr>
          <p:cNvPr id="14" name="Footer Placeholder 13">
            <a:extLst>
              <a:ext uri="{FF2B5EF4-FFF2-40B4-BE49-F238E27FC236}">
                <a16:creationId xmlns:a16="http://schemas.microsoft.com/office/drawing/2014/main" id="{740B1BD4-67E4-9B46-646A-69967EADDA4B}"/>
              </a:ext>
            </a:extLst>
          </p:cNvPr>
          <p:cNvSpPr>
            <a:spLocks noGrp="1"/>
          </p:cNvSpPr>
          <p:nvPr>
            <p:ph type="ftr" sz="quarter" idx="11"/>
          </p:nvPr>
        </p:nvSpPr>
        <p:spPr/>
        <p:txBody>
          <a:bodyPr/>
          <a:lstStyle/>
          <a:p>
            <a:r>
              <a:rPr lang="en-GB"/>
              <a:t>L. Bakopoulos &amp; G. Chalkiadakis </a:t>
            </a:r>
            <a:endParaRPr lang="en-US"/>
          </a:p>
        </p:txBody>
      </p:sp>
      <p:graphicFrame>
        <p:nvGraphicFramePr>
          <p:cNvPr id="4" name="Content Placeholder 3">
            <a:extLst>
              <a:ext uri="{FF2B5EF4-FFF2-40B4-BE49-F238E27FC236}">
                <a16:creationId xmlns:a16="http://schemas.microsoft.com/office/drawing/2014/main" id="{DC38128E-C68B-7BDC-67F1-3BEDCEEFA0CA}"/>
              </a:ext>
            </a:extLst>
          </p:cNvPr>
          <p:cNvGraphicFramePr>
            <a:graphicFrameLocks noGrp="1"/>
          </p:cNvGraphicFramePr>
          <p:nvPr>
            <p:ph idx="1"/>
            <p:extLst>
              <p:ext uri="{D42A27DB-BD31-4B8C-83A1-F6EECF244321}">
                <p14:modId xmlns:p14="http://schemas.microsoft.com/office/powerpoint/2010/main" val="2355523476"/>
              </p:ext>
            </p:extLst>
          </p:nvPr>
        </p:nvGraphicFramePr>
        <p:xfrm>
          <a:off x="290283" y="1807254"/>
          <a:ext cx="11480097" cy="3829680"/>
        </p:xfrm>
        <a:graphic>
          <a:graphicData uri="http://schemas.openxmlformats.org/drawingml/2006/table">
            <a:tbl>
              <a:tblPr firstRow="1" bandRow="1">
                <a:tableStyleId>{21E4AEA4-8DFA-4A89-87EB-49C32662AFE0}</a:tableStyleId>
              </a:tblPr>
              <a:tblGrid>
                <a:gridCol w="1558011">
                  <a:extLst>
                    <a:ext uri="{9D8B030D-6E8A-4147-A177-3AD203B41FA5}">
                      <a16:colId xmlns:a16="http://schemas.microsoft.com/office/drawing/2014/main" val="3548348911"/>
                    </a:ext>
                  </a:extLst>
                </a:gridCol>
                <a:gridCol w="1558011">
                  <a:extLst>
                    <a:ext uri="{9D8B030D-6E8A-4147-A177-3AD203B41FA5}">
                      <a16:colId xmlns:a16="http://schemas.microsoft.com/office/drawing/2014/main" val="2194879224"/>
                    </a:ext>
                  </a:extLst>
                </a:gridCol>
                <a:gridCol w="2011658">
                  <a:extLst>
                    <a:ext uri="{9D8B030D-6E8A-4147-A177-3AD203B41FA5}">
                      <a16:colId xmlns:a16="http://schemas.microsoft.com/office/drawing/2014/main" val="2617056053"/>
                    </a:ext>
                  </a:extLst>
                </a:gridCol>
                <a:gridCol w="1771402">
                  <a:extLst>
                    <a:ext uri="{9D8B030D-6E8A-4147-A177-3AD203B41FA5}">
                      <a16:colId xmlns:a16="http://schemas.microsoft.com/office/drawing/2014/main" val="2124605178"/>
                    </a:ext>
                  </a:extLst>
                </a:gridCol>
                <a:gridCol w="1630630">
                  <a:extLst>
                    <a:ext uri="{9D8B030D-6E8A-4147-A177-3AD203B41FA5}">
                      <a16:colId xmlns:a16="http://schemas.microsoft.com/office/drawing/2014/main" val="1077438247"/>
                    </a:ext>
                  </a:extLst>
                </a:gridCol>
                <a:gridCol w="1713351">
                  <a:extLst>
                    <a:ext uri="{9D8B030D-6E8A-4147-A177-3AD203B41FA5}">
                      <a16:colId xmlns:a16="http://schemas.microsoft.com/office/drawing/2014/main" val="283561536"/>
                    </a:ext>
                  </a:extLst>
                </a:gridCol>
                <a:gridCol w="1237034">
                  <a:extLst>
                    <a:ext uri="{9D8B030D-6E8A-4147-A177-3AD203B41FA5}">
                      <a16:colId xmlns:a16="http://schemas.microsoft.com/office/drawing/2014/main" val="996961212"/>
                    </a:ext>
                  </a:extLst>
                </a:gridCol>
              </a:tblGrid>
              <a:tr h="954960">
                <a:tc>
                  <a:txBody>
                    <a:bodyPr/>
                    <a:lstStyle/>
                    <a:p>
                      <a:r>
                        <a:rPr lang="en-US" dirty="0"/>
                        <a:t>Domain</a:t>
                      </a:r>
                    </a:p>
                    <a:p>
                      <a:r>
                        <a:rPr lang="en-US" dirty="0"/>
                        <a:t>/Method </a:t>
                      </a:r>
                    </a:p>
                  </a:txBody>
                  <a:tcPr anchor="ctr"/>
                </a:tc>
                <a:tc>
                  <a:txBody>
                    <a:bodyPr/>
                    <a:lstStyle/>
                    <a:p>
                      <a:r>
                        <a:rPr lang="en-US" dirty="0"/>
                        <a:t>ADEU + </a:t>
                      </a:r>
                      <a:r>
                        <a:rPr lang="en-US" dirty="0">
                          <a:solidFill>
                            <a:srgbClr val="0B6F17"/>
                          </a:solidFill>
                        </a:rPr>
                        <a:t>IM</a:t>
                      </a:r>
                    </a:p>
                  </a:txBody>
                  <a:tcPr anchor="ctr"/>
                </a:tc>
                <a:tc>
                  <a:txBody>
                    <a:bodyPr/>
                    <a:lstStyle/>
                    <a:p>
                      <a:r>
                        <a:rPr lang="en-US" dirty="0"/>
                        <a:t>ADEU + </a:t>
                      </a:r>
                      <a:r>
                        <a:rPr lang="en-US" dirty="0">
                          <a:solidFill>
                            <a:schemeClr val="bg2">
                              <a:lumMod val="25000"/>
                            </a:schemeClr>
                          </a:solidFill>
                        </a:rPr>
                        <a:t>UCB</a:t>
                      </a:r>
                    </a:p>
                  </a:txBody>
                  <a:tcPr anchor="ctr"/>
                </a:tc>
                <a:tc>
                  <a:txBody>
                    <a:bodyPr/>
                    <a:lstStyle/>
                    <a:p>
                      <a:pPr lvl="0">
                        <a:buNone/>
                      </a:pPr>
                      <a:r>
                        <a:rPr lang="en-US" sz="1800" b="1" i="0" u="none" strike="noStrike" noProof="0" dirty="0">
                          <a:solidFill>
                            <a:srgbClr val="FFFFFF"/>
                          </a:solidFill>
                          <a:latin typeface="Aptos"/>
                        </a:rPr>
                        <a:t>Naïve ADEU</a:t>
                      </a:r>
                      <a:endParaRPr lang="en-US" dirty="0"/>
                    </a:p>
                  </a:txBody>
                  <a:tcPr anchor="ctr"/>
                </a:tc>
                <a:tc>
                  <a:txBody>
                    <a:bodyPr/>
                    <a:lstStyle/>
                    <a:p>
                      <a:pPr lvl="0">
                        <a:buNone/>
                      </a:pPr>
                      <a:r>
                        <a:rPr lang="en-US" dirty="0">
                          <a:solidFill>
                            <a:schemeClr val="bg2">
                              <a:lumMod val="25000"/>
                            </a:schemeClr>
                          </a:solidFill>
                        </a:rPr>
                        <a:t>UCB</a:t>
                      </a:r>
                    </a:p>
                  </a:txBody>
                  <a:tcPr anchor="ctr"/>
                </a:tc>
                <a:tc>
                  <a:txBody>
                    <a:bodyPr/>
                    <a:lstStyle/>
                    <a:p>
                      <a:r>
                        <a:rPr lang="en-US" dirty="0">
                          <a:solidFill>
                            <a:srgbClr val="0B6F17"/>
                          </a:solidFill>
                        </a:rPr>
                        <a:t>IM</a:t>
                      </a:r>
                    </a:p>
                  </a:txBody>
                  <a:tcPr anchor="ctr"/>
                </a:tc>
                <a:tc>
                  <a:txBody>
                    <a:bodyPr/>
                    <a:lstStyle/>
                    <a:p>
                      <a:r>
                        <a:rPr lang="en-US"/>
                        <a:t>Noisy Nets</a:t>
                      </a:r>
                    </a:p>
                  </a:txBody>
                  <a:tcPr anchor="ctr"/>
                </a:tc>
                <a:extLst>
                  <a:ext uri="{0D108BD9-81ED-4DB2-BD59-A6C34878D82A}">
                    <a16:rowId xmlns:a16="http://schemas.microsoft.com/office/drawing/2014/main" val="4104064580"/>
                  </a:ext>
                </a:extLst>
              </a:tr>
              <a:tr h="383952">
                <a:tc>
                  <a:txBody>
                    <a:bodyPr/>
                    <a:lstStyle/>
                    <a:p>
                      <a:r>
                        <a:rPr lang="en-US"/>
                        <a:t>Walker2d</a:t>
                      </a:r>
                    </a:p>
                  </a:txBody>
                  <a:tcPr anchor="ctr"/>
                </a:tc>
                <a:tc>
                  <a:txBody>
                    <a:bodyPr/>
                    <a:lstStyle/>
                    <a:p>
                      <a:r>
                        <a:rPr lang="en-US" b="1"/>
                        <a:t>745;947</a:t>
                      </a:r>
                    </a:p>
                  </a:txBody>
                  <a:tcPr anchor="ctr"/>
                </a:tc>
                <a:tc>
                  <a:txBody>
                    <a:bodyPr/>
                    <a:lstStyle/>
                    <a:p>
                      <a:r>
                        <a:rPr lang="en-US"/>
                        <a:t>413;500</a:t>
                      </a:r>
                    </a:p>
                  </a:txBody>
                  <a:tcPr anchor="ctr"/>
                </a:tc>
                <a:tc>
                  <a:txBody>
                    <a:bodyPr/>
                    <a:lstStyle/>
                    <a:p>
                      <a:pPr lvl="0">
                        <a:buNone/>
                      </a:pPr>
                      <a:r>
                        <a:rPr lang="en-US"/>
                        <a:t>564;726</a:t>
                      </a:r>
                    </a:p>
                  </a:txBody>
                  <a:tcPr anchor="ctr"/>
                </a:tc>
                <a:tc>
                  <a:txBody>
                    <a:bodyPr/>
                    <a:lstStyle/>
                    <a:p>
                      <a:pPr lvl="0">
                        <a:buNone/>
                      </a:pPr>
                      <a:r>
                        <a:rPr lang="en-US"/>
                        <a:t>355;397</a:t>
                      </a:r>
                    </a:p>
                  </a:txBody>
                  <a:tcPr anchor="ctr"/>
                </a:tc>
                <a:tc>
                  <a:txBody>
                    <a:bodyPr/>
                    <a:lstStyle/>
                    <a:p>
                      <a:r>
                        <a:rPr lang="en-US"/>
                        <a:t>1;23</a:t>
                      </a:r>
                    </a:p>
                  </a:txBody>
                  <a:tcPr anchor="ctr"/>
                </a:tc>
                <a:tc>
                  <a:txBody>
                    <a:bodyPr/>
                    <a:lstStyle/>
                    <a:p>
                      <a:r>
                        <a:rPr lang="en-US"/>
                        <a:t>519;657</a:t>
                      </a:r>
                    </a:p>
                  </a:txBody>
                  <a:tcPr anchor="ctr"/>
                </a:tc>
                <a:extLst>
                  <a:ext uri="{0D108BD9-81ED-4DB2-BD59-A6C34878D82A}">
                    <a16:rowId xmlns:a16="http://schemas.microsoft.com/office/drawing/2014/main" val="3534390622"/>
                  </a:ext>
                </a:extLst>
              </a:tr>
              <a:tr h="383952">
                <a:tc>
                  <a:txBody>
                    <a:bodyPr/>
                    <a:lstStyle/>
                    <a:p>
                      <a:r>
                        <a:rPr lang="en-US"/>
                        <a:t>Hopper</a:t>
                      </a:r>
                    </a:p>
                  </a:txBody>
                  <a:tcPr anchor="ctr"/>
                </a:tc>
                <a:tc>
                  <a:txBody>
                    <a:bodyPr/>
                    <a:lstStyle/>
                    <a:p>
                      <a:r>
                        <a:rPr lang="en-US" b="1"/>
                        <a:t>733;1167</a:t>
                      </a:r>
                    </a:p>
                  </a:txBody>
                  <a:tcPr anchor="ctr"/>
                </a:tc>
                <a:tc>
                  <a:txBody>
                    <a:bodyPr/>
                    <a:lstStyle/>
                    <a:p>
                      <a:r>
                        <a:rPr lang="en-US"/>
                        <a:t>293;514</a:t>
                      </a:r>
                    </a:p>
                  </a:txBody>
                  <a:tcPr anchor="ctr"/>
                </a:tc>
                <a:tc>
                  <a:txBody>
                    <a:bodyPr/>
                    <a:lstStyle/>
                    <a:p>
                      <a:pPr lvl="0">
                        <a:buNone/>
                      </a:pPr>
                      <a:r>
                        <a:rPr lang="en-US"/>
                        <a:t>376;631</a:t>
                      </a:r>
                    </a:p>
                  </a:txBody>
                  <a:tcPr anchor="ctr"/>
                </a:tc>
                <a:tc>
                  <a:txBody>
                    <a:bodyPr/>
                    <a:lstStyle/>
                    <a:p>
                      <a:pPr lvl="0">
                        <a:buNone/>
                      </a:pPr>
                      <a:r>
                        <a:rPr lang="en-US"/>
                        <a:t>245;422</a:t>
                      </a:r>
                    </a:p>
                  </a:txBody>
                  <a:tcPr anchor="ctr"/>
                </a:tc>
                <a:tc>
                  <a:txBody>
                    <a:bodyPr/>
                    <a:lstStyle/>
                    <a:p>
                      <a:r>
                        <a:rPr lang="en-US"/>
                        <a:t>10;35</a:t>
                      </a:r>
                    </a:p>
                  </a:txBody>
                  <a:tcPr anchor="ctr"/>
                </a:tc>
                <a:tc>
                  <a:txBody>
                    <a:bodyPr/>
                    <a:lstStyle/>
                    <a:p>
                      <a:r>
                        <a:rPr lang="en-US"/>
                        <a:t>429;766</a:t>
                      </a:r>
                    </a:p>
                  </a:txBody>
                  <a:tcPr anchor="ctr"/>
                </a:tc>
                <a:extLst>
                  <a:ext uri="{0D108BD9-81ED-4DB2-BD59-A6C34878D82A}">
                    <a16:rowId xmlns:a16="http://schemas.microsoft.com/office/drawing/2014/main" val="301478317"/>
                  </a:ext>
                </a:extLst>
              </a:tr>
              <a:tr h="383952">
                <a:tc>
                  <a:txBody>
                    <a:bodyPr/>
                    <a:lstStyle/>
                    <a:p>
                      <a:r>
                        <a:rPr lang="en-US"/>
                        <a:t>Swimmer</a:t>
                      </a:r>
                    </a:p>
                  </a:txBody>
                  <a:tcPr anchor="ctr"/>
                </a:tc>
                <a:tc>
                  <a:txBody>
                    <a:bodyPr/>
                    <a:lstStyle/>
                    <a:p>
                      <a:r>
                        <a:rPr lang="en-US" b="1"/>
                        <a:t>52;62</a:t>
                      </a:r>
                    </a:p>
                  </a:txBody>
                  <a:tcPr anchor="ctr"/>
                </a:tc>
                <a:tc>
                  <a:txBody>
                    <a:bodyPr/>
                    <a:lstStyle/>
                    <a:p>
                      <a:r>
                        <a:rPr lang="en-US"/>
                        <a:t>36;39</a:t>
                      </a:r>
                    </a:p>
                  </a:txBody>
                  <a:tcPr anchor="ctr"/>
                </a:tc>
                <a:tc>
                  <a:txBody>
                    <a:bodyPr/>
                    <a:lstStyle/>
                    <a:p>
                      <a:pPr lvl="0">
                        <a:buNone/>
                      </a:pPr>
                      <a:r>
                        <a:rPr lang="en-US"/>
                        <a:t>40;46</a:t>
                      </a:r>
                    </a:p>
                  </a:txBody>
                  <a:tcPr anchor="ctr"/>
                </a:tc>
                <a:tc>
                  <a:txBody>
                    <a:bodyPr/>
                    <a:lstStyle/>
                    <a:p>
                      <a:pPr lvl="0">
                        <a:buNone/>
                      </a:pPr>
                      <a:r>
                        <a:rPr lang="en-US"/>
                        <a:t>32;36</a:t>
                      </a:r>
                    </a:p>
                  </a:txBody>
                  <a:tcPr anchor="ctr"/>
                </a:tc>
                <a:tc>
                  <a:txBody>
                    <a:bodyPr/>
                    <a:lstStyle/>
                    <a:p>
                      <a:r>
                        <a:rPr lang="en-US"/>
                        <a:t>-3;-2</a:t>
                      </a:r>
                    </a:p>
                  </a:txBody>
                  <a:tcPr anchor="ctr"/>
                </a:tc>
                <a:tc>
                  <a:txBody>
                    <a:bodyPr/>
                    <a:lstStyle/>
                    <a:p>
                      <a:r>
                        <a:rPr lang="en-US"/>
                        <a:t>30;35</a:t>
                      </a:r>
                    </a:p>
                  </a:txBody>
                  <a:tcPr anchor="ctr"/>
                </a:tc>
                <a:extLst>
                  <a:ext uri="{0D108BD9-81ED-4DB2-BD59-A6C34878D82A}">
                    <a16:rowId xmlns:a16="http://schemas.microsoft.com/office/drawing/2014/main" val="673083899"/>
                  </a:ext>
                </a:extLst>
              </a:tr>
              <a:tr h="669456">
                <a:tc>
                  <a:txBody>
                    <a:bodyPr/>
                    <a:lstStyle/>
                    <a:p>
                      <a:r>
                        <a:rPr lang="en-US"/>
                        <a:t>Ant</a:t>
                      </a:r>
                    </a:p>
                  </a:txBody>
                  <a:tcPr anchor="ctr"/>
                </a:tc>
                <a:tc>
                  <a:txBody>
                    <a:bodyPr/>
                    <a:lstStyle/>
                    <a:p>
                      <a:r>
                        <a:rPr lang="en-US" b="1"/>
                        <a:t>1072;1341</a:t>
                      </a:r>
                    </a:p>
                  </a:txBody>
                  <a:tcPr anchor="ctr"/>
                </a:tc>
                <a:tc>
                  <a:txBody>
                    <a:bodyPr/>
                    <a:lstStyle/>
                    <a:p>
                      <a:r>
                        <a:rPr lang="en-US" b="1"/>
                        <a:t>1134;1500</a:t>
                      </a:r>
                    </a:p>
                  </a:txBody>
                  <a:tcPr anchor="ctr"/>
                </a:tc>
                <a:tc>
                  <a:txBody>
                    <a:bodyPr/>
                    <a:lstStyle/>
                    <a:p>
                      <a:pPr lvl="0">
                        <a:buNone/>
                      </a:pPr>
                      <a:r>
                        <a:rPr lang="en-US"/>
                        <a:t>345;980</a:t>
                      </a:r>
                    </a:p>
                  </a:txBody>
                  <a:tcPr anchor="ctr"/>
                </a:tc>
                <a:tc>
                  <a:txBody>
                    <a:bodyPr/>
                    <a:lstStyle/>
                    <a:p>
                      <a:pPr lvl="0">
                        <a:buNone/>
                      </a:pPr>
                      <a:r>
                        <a:rPr lang="en-US"/>
                        <a:t>585;790</a:t>
                      </a:r>
                    </a:p>
                  </a:txBody>
                  <a:tcPr anchor="ctr"/>
                </a:tc>
                <a:tc>
                  <a:txBody>
                    <a:bodyPr/>
                    <a:lstStyle/>
                    <a:p>
                      <a:r>
                        <a:rPr lang="en-US"/>
                        <a:t>-2658;980</a:t>
                      </a:r>
                    </a:p>
                  </a:txBody>
                  <a:tcPr anchor="ctr"/>
                </a:tc>
                <a:tc>
                  <a:txBody>
                    <a:bodyPr/>
                    <a:lstStyle/>
                    <a:p>
                      <a:r>
                        <a:rPr lang="en-US"/>
                        <a:t>364;981</a:t>
                      </a:r>
                    </a:p>
                  </a:txBody>
                  <a:tcPr anchor="ctr"/>
                </a:tc>
                <a:extLst>
                  <a:ext uri="{0D108BD9-81ED-4DB2-BD59-A6C34878D82A}">
                    <a16:rowId xmlns:a16="http://schemas.microsoft.com/office/drawing/2014/main" val="1030443629"/>
                  </a:ext>
                </a:extLst>
              </a:tr>
              <a:tr h="383952">
                <a:tc>
                  <a:txBody>
                    <a:bodyPr/>
                    <a:lstStyle/>
                    <a:p>
                      <a:r>
                        <a:rPr lang="en-US"/>
                        <a:t>Humanoid</a:t>
                      </a:r>
                    </a:p>
                  </a:txBody>
                  <a:tcPr anchor="ctr"/>
                </a:tc>
                <a:tc>
                  <a:txBody>
                    <a:bodyPr/>
                    <a:lstStyle/>
                    <a:p>
                      <a:r>
                        <a:rPr lang="en-US"/>
                        <a:t>313;345</a:t>
                      </a:r>
                    </a:p>
                  </a:txBody>
                  <a:tcPr anchor="ctr"/>
                </a:tc>
                <a:tc>
                  <a:txBody>
                    <a:bodyPr/>
                    <a:lstStyle/>
                    <a:p>
                      <a:r>
                        <a:rPr lang="en-US" b="1"/>
                        <a:t>512;658</a:t>
                      </a:r>
                    </a:p>
                  </a:txBody>
                  <a:tcPr anchor="ctr"/>
                </a:tc>
                <a:tc>
                  <a:txBody>
                    <a:bodyPr/>
                    <a:lstStyle/>
                    <a:p>
                      <a:pPr lvl="0">
                        <a:buNone/>
                      </a:pPr>
                      <a:r>
                        <a:rPr lang="en-US"/>
                        <a:t>86;132</a:t>
                      </a:r>
                    </a:p>
                  </a:txBody>
                  <a:tcPr anchor="ctr"/>
                </a:tc>
                <a:tc>
                  <a:txBody>
                    <a:bodyPr/>
                    <a:lstStyle/>
                    <a:p>
                      <a:pPr lvl="0">
                        <a:buNone/>
                      </a:pPr>
                      <a:r>
                        <a:rPr lang="en-US"/>
                        <a:t>89;149</a:t>
                      </a:r>
                    </a:p>
                  </a:txBody>
                  <a:tcPr anchor="ctr"/>
                </a:tc>
                <a:tc>
                  <a:txBody>
                    <a:bodyPr/>
                    <a:lstStyle/>
                    <a:p>
                      <a:r>
                        <a:rPr lang="en-US"/>
                        <a:t>85;132</a:t>
                      </a:r>
                    </a:p>
                  </a:txBody>
                  <a:tcPr anchor="ctr"/>
                </a:tc>
                <a:tc>
                  <a:txBody>
                    <a:bodyPr/>
                    <a:lstStyle/>
                    <a:p>
                      <a:r>
                        <a:rPr lang="en-US"/>
                        <a:t>75;88</a:t>
                      </a:r>
                    </a:p>
                  </a:txBody>
                  <a:tcPr anchor="ctr"/>
                </a:tc>
                <a:extLst>
                  <a:ext uri="{0D108BD9-81ED-4DB2-BD59-A6C34878D82A}">
                    <a16:rowId xmlns:a16="http://schemas.microsoft.com/office/drawing/2014/main" val="3285184525"/>
                  </a:ext>
                </a:extLst>
              </a:tr>
              <a:tr h="669456">
                <a:tc>
                  <a:txBody>
                    <a:bodyPr/>
                    <a:lstStyle/>
                    <a:p>
                      <a:r>
                        <a:rPr lang="en-US" err="1"/>
                        <a:t>Hum.Stand</a:t>
                      </a:r>
                    </a:p>
                  </a:txBody>
                  <a:tcPr anchor="ctr"/>
                </a:tc>
                <a:tc>
                  <a:txBody>
                    <a:bodyPr/>
                    <a:lstStyle/>
                    <a:p>
                      <a:r>
                        <a:rPr lang="en-US" b="1"/>
                        <a:t>73895;79978</a:t>
                      </a:r>
                    </a:p>
                  </a:txBody>
                  <a:tcPr anchor="ctr"/>
                </a:tc>
                <a:tc>
                  <a:txBody>
                    <a:bodyPr/>
                    <a:lstStyle/>
                    <a:p>
                      <a:r>
                        <a:rPr lang="en-US" b="1"/>
                        <a:t>72978;80139</a:t>
                      </a:r>
                    </a:p>
                  </a:txBody>
                  <a:tcPr anchor="ctr"/>
                </a:tc>
                <a:tc>
                  <a:txBody>
                    <a:bodyPr/>
                    <a:lstStyle/>
                    <a:p>
                      <a:pPr lvl="0">
                        <a:buNone/>
                      </a:pPr>
                      <a:r>
                        <a:rPr lang="en-US"/>
                        <a:t>61511;64490</a:t>
                      </a:r>
                    </a:p>
                  </a:txBody>
                  <a:tcPr anchor="ctr"/>
                </a:tc>
                <a:tc>
                  <a:txBody>
                    <a:bodyPr/>
                    <a:lstStyle/>
                    <a:p>
                      <a:pPr lvl="0">
                        <a:buNone/>
                      </a:pPr>
                      <a:r>
                        <a:rPr lang="en-US"/>
                        <a:t>54928;56527</a:t>
                      </a:r>
                    </a:p>
                  </a:txBody>
                  <a:tcPr anchor="ctr"/>
                </a:tc>
                <a:tc>
                  <a:txBody>
                    <a:bodyPr/>
                    <a:lstStyle/>
                    <a:p>
                      <a:r>
                        <a:rPr lang="en-US"/>
                        <a:t>55211;56057</a:t>
                      </a:r>
                    </a:p>
                  </a:txBody>
                  <a:tcPr anchor="ctr"/>
                </a:tc>
                <a:tc>
                  <a:txBody>
                    <a:bodyPr/>
                    <a:lstStyle/>
                    <a:p>
                      <a:r>
                        <a:rPr lang="en-US" dirty="0"/>
                        <a:t>62152;63645</a:t>
                      </a:r>
                    </a:p>
                  </a:txBody>
                  <a:tcPr anchor="ctr"/>
                </a:tc>
                <a:extLst>
                  <a:ext uri="{0D108BD9-81ED-4DB2-BD59-A6C34878D82A}">
                    <a16:rowId xmlns:a16="http://schemas.microsoft.com/office/drawing/2014/main" val="1366674770"/>
                  </a:ext>
                </a:extLst>
              </a:tr>
            </a:tbl>
          </a:graphicData>
        </a:graphic>
      </p:graphicFrame>
      <p:sp>
        <p:nvSpPr>
          <p:cNvPr id="6" name="Slide Number Placeholder 5">
            <a:extLst>
              <a:ext uri="{FF2B5EF4-FFF2-40B4-BE49-F238E27FC236}">
                <a16:creationId xmlns:a16="http://schemas.microsoft.com/office/drawing/2014/main" id="{61E7D06F-060E-B823-5B43-70FBD0F0FD99}"/>
              </a:ext>
            </a:extLst>
          </p:cNvPr>
          <p:cNvSpPr>
            <a:spLocks noGrp="1"/>
          </p:cNvSpPr>
          <p:nvPr>
            <p:ph type="sldNum" sz="quarter" idx="12"/>
          </p:nvPr>
        </p:nvSpPr>
        <p:spPr/>
        <p:txBody>
          <a:bodyPr/>
          <a:lstStyle/>
          <a:p>
            <a:fld id="{330EA680-D336-4FF7-8B7A-9848BB0A1C32}" type="slidenum">
              <a:rPr lang="en-US" smtClean="0"/>
              <a:t>12</a:t>
            </a:fld>
            <a:endParaRPr lang="en-US"/>
          </a:p>
        </p:txBody>
      </p:sp>
      <p:grpSp>
        <p:nvGrpSpPr>
          <p:cNvPr id="21" name="Group 20">
            <a:extLst>
              <a:ext uri="{FF2B5EF4-FFF2-40B4-BE49-F238E27FC236}">
                <a16:creationId xmlns:a16="http://schemas.microsoft.com/office/drawing/2014/main" id="{E9A8315C-8C8A-A13D-B714-3C2877CA847F}"/>
              </a:ext>
            </a:extLst>
          </p:cNvPr>
          <p:cNvGrpSpPr/>
          <p:nvPr/>
        </p:nvGrpSpPr>
        <p:grpSpPr>
          <a:xfrm>
            <a:off x="3390900" y="1787071"/>
            <a:ext cx="8379481" cy="3829680"/>
            <a:chOff x="3390900" y="1787071"/>
            <a:chExt cx="8379481" cy="3829680"/>
          </a:xfrm>
        </p:grpSpPr>
        <p:sp>
          <p:nvSpPr>
            <p:cNvPr id="5" name="Rectangle 4">
              <a:extLst>
                <a:ext uri="{FF2B5EF4-FFF2-40B4-BE49-F238E27FC236}">
                  <a16:creationId xmlns:a16="http://schemas.microsoft.com/office/drawing/2014/main" id="{300442DF-0125-A538-DCD5-F71057ADEA8E}"/>
                </a:ext>
              </a:extLst>
            </p:cNvPr>
            <p:cNvSpPr/>
            <p:nvPr/>
          </p:nvSpPr>
          <p:spPr>
            <a:xfrm>
              <a:off x="3390900" y="1787071"/>
              <a:ext cx="5419725" cy="382968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532C463-BDF5-62A4-124B-1209B2FD7117}"/>
                </a:ext>
              </a:extLst>
            </p:cNvPr>
            <p:cNvSpPr/>
            <p:nvPr/>
          </p:nvSpPr>
          <p:spPr>
            <a:xfrm>
              <a:off x="10544174" y="1787071"/>
              <a:ext cx="1226207" cy="382968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a:extLst>
              <a:ext uri="{FF2B5EF4-FFF2-40B4-BE49-F238E27FC236}">
                <a16:creationId xmlns:a16="http://schemas.microsoft.com/office/drawing/2014/main" id="{DB219387-E4B7-8BA7-6879-10DDCCDCA50A}"/>
              </a:ext>
            </a:extLst>
          </p:cNvPr>
          <p:cNvGrpSpPr/>
          <p:nvPr/>
        </p:nvGrpSpPr>
        <p:grpSpPr>
          <a:xfrm>
            <a:off x="1866900" y="1748971"/>
            <a:ext cx="9903481" cy="3867780"/>
            <a:chOff x="1866900" y="1748971"/>
            <a:chExt cx="9903481" cy="3867780"/>
          </a:xfrm>
        </p:grpSpPr>
        <p:grpSp>
          <p:nvGrpSpPr>
            <p:cNvPr id="24" name="Group 23">
              <a:extLst>
                <a:ext uri="{FF2B5EF4-FFF2-40B4-BE49-F238E27FC236}">
                  <a16:creationId xmlns:a16="http://schemas.microsoft.com/office/drawing/2014/main" id="{B82990E7-38C8-B618-611E-82AC68638A4C}"/>
                </a:ext>
              </a:extLst>
            </p:cNvPr>
            <p:cNvGrpSpPr/>
            <p:nvPr/>
          </p:nvGrpSpPr>
          <p:grpSpPr>
            <a:xfrm>
              <a:off x="1866900" y="1748971"/>
              <a:ext cx="5314950" cy="3867780"/>
              <a:chOff x="1866900" y="1748971"/>
              <a:chExt cx="5314950" cy="3867780"/>
            </a:xfrm>
          </p:grpSpPr>
          <p:sp>
            <p:nvSpPr>
              <p:cNvPr id="22" name="Rectangle 21">
                <a:extLst>
                  <a:ext uri="{FF2B5EF4-FFF2-40B4-BE49-F238E27FC236}">
                    <a16:creationId xmlns:a16="http://schemas.microsoft.com/office/drawing/2014/main" id="{9CD0DF6F-F900-5401-1415-90F08C904378}"/>
                  </a:ext>
                </a:extLst>
              </p:cNvPr>
              <p:cNvSpPr/>
              <p:nvPr/>
            </p:nvSpPr>
            <p:spPr>
              <a:xfrm>
                <a:off x="1866900" y="1787071"/>
                <a:ext cx="1523999" cy="3829680"/>
              </a:xfrm>
              <a:prstGeom prst="rect">
                <a:avLst/>
              </a:prstGeom>
              <a:solidFill>
                <a:schemeClr val="bg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10538677-60ED-4D05-2891-B72FE38223A7}"/>
                  </a:ext>
                </a:extLst>
              </p:cNvPr>
              <p:cNvSpPr/>
              <p:nvPr/>
            </p:nvSpPr>
            <p:spPr>
              <a:xfrm>
                <a:off x="5414962" y="1748971"/>
                <a:ext cx="1766888" cy="3829680"/>
              </a:xfrm>
              <a:prstGeom prst="rect">
                <a:avLst/>
              </a:prstGeom>
              <a:solidFill>
                <a:schemeClr val="bg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Rectangle 24">
              <a:extLst>
                <a:ext uri="{FF2B5EF4-FFF2-40B4-BE49-F238E27FC236}">
                  <a16:creationId xmlns:a16="http://schemas.microsoft.com/office/drawing/2014/main" id="{09F8F9E8-FB49-E6ED-81D8-8377E309AFEB}"/>
                </a:ext>
              </a:extLst>
            </p:cNvPr>
            <p:cNvSpPr/>
            <p:nvPr/>
          </p:nvSpPr>
          <p:spPr>
            <a:xfrm>
              <a:off x="8810625" y="1748971"/>
              <a:ext cx="2959756" cy="3829680"/>
            </a:xfrm>
            <a:prstGeom prst="rect">
              <a:avLst/>
            </a:prstGeom>
            <a:solidFill>
              <a:schemeClr val="bg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7" name="Rectangle 26">
            <a:extLst>
              <a:ext uri="{FF2B5EF4-FFF2-40B4-BE49-F238E27FC236}">
                <a16:creationId xmlns:a16="http://schemas.microsoft.com/office/drawing/2014/main" id="{B0BBE318-A6AD-FB1A-4BDB-3BF251374A51}"/>
              </a:ext>
            </a:extLst>
          </p:cNvPr>
          <p:cNvSpPr/>
          <p:nvPr/>
        </p:nvSpPr>
        <p:spPr>
          <a:xfrm>
            <a:off x="290284" y="3895725"/>
            <a:ext cx="11480097" cy="1759126"/>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EC5771AA-E495-A466-C89C-A4CDCD6A65FB}"/>
              </a:ext>
            </a:extLst>
          </p:cNvPr>
          <p:cNvSpPr/>
          <p:nvPr/>
        </p:nvSpPr>
        <p:spPr>
          <a:xfrm>
            <a:off x="290285" y="2743199"/>
            <a:ext cx="11480096" cy="1152525"/>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6245958B-2C89-10FC-613B-83FCFB1B0C5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accent2">
                    <a:lumMod val="75000"/>
                  </a:schemeClr>
                </a:solidFill>
              </a:rPr>
              <a:t>Results | </a:t>
            </a:r>
            <a:r>
              <a:rPr lang="en-GB" sz="5400" dirty="0" err="1">
                <a:solidFill>
                  <a:schemeClr val="accent2">
                    <a:lumMod val="75000"/>
                  </a:schemeClr>
                </a:solidFill>
              </a:rPr>
              <a:t>MuJoCo</a:t>
            </a:r>
            <a:endParaRPr lang="en-GB" sz="5400" dirty="0">
              <a:solidFill>
                <a:schemeClr val="accent2">
                  <a:lumMod val="75000"/>
                </a:schemeClr>
              </a:solidFill>
            </a:endParaRPr>
          </a:p>
        </p:txBody>
      </p:sp>
    </p:spTree>
    <p:extLst>
      <p:ext uri="{BB962C8B-B14F-4D97-AF65-F5344CB8AC3E}">
        <p14:creationId xmlns:p14="http://schemas.microsoft.com/office/powerpoint/2010/main" val="4070028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6"/>
                                        </p:tgtEl>
                                      </p:cBhvr>
                                    </p:animEffect>
                                    <p:set>
                                      <p:cBhvr>
                                        <p:cTn id="20" dur="1" fill="hold">
                                          <p:stCondLst>
                                            <p:cond delay="499"/>
                                          </p:stCondLst>
                                        </p:cTn>
                                        <p:tgtEl>
                                          <p:spTgt spid="26"/>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27"/>
                                        </p:tgtEl>
                                      </p:cBhvr>
                                    </p:animEffect>
                                    <p:set>
                                      <p:cBhvr>
                                        <p:cTn id="28" dur="1" fill="hold">
                                          <p:stCondLst>
                                            <p:cond delay="499"/>
                                          </p:stCondLst>
                                        </p:cTn>
                                        <p:tgtEl>
                                          <p:spTgt spid="27"/>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28"/>
                                        </p:tgtEl>
                                      </p:cBhvr>
                                    </p:animEffect>
                                    <p:set>
                                      <p:cBhvr>
                                        <p:cTn id="36"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animBg="1"/>
      <p:bldP spid="2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0CAC655-4D41-8E57-F3AB-46905743139E}"/>
              </a:ext>
            </a:extLst>
          </p:cNvPr>
          <p:cNvSpPr>
            <a:spLocks noGrp="1"/>
          </p:cNvSpPr>
          <p:nvPr>
            <p:ph type="dt" sz="half" idx="10"/>
          </p:nvPr>
        </p:nvSpPr>
        <p:spPr/>
        <p:txBody>
          <a:bodyPr/>
          <a:lstStyle/>
          <a:p>
            <a:fld id="{2EB0CA91-1C47-40BF-997C-ED9DB9553DB0}" type="datetime1">
              <a:rPr lang="en-US" smtClean="0"/>
              <a:t>10/26/2026</a:t>
            </a:fld>
            <a:endParaRPr lang="en-US"/>
          </a:p>
        </p:txBody>
      </p:sp>
      <p:sp>
        <p:nvSpPr>
          <p:cNvPr id="4" name="Slide Number Placeholder 3">
            <a:extLst>
              <a:ext uri="{FF2B5EF4-FFF2-40B4-BE49-F238E27FC236}">
                <a16:creationId xmlns:a16="http://schemas.microsoft.com/office/drawing/2014/main" id="{0DA1352D-2786-0CAB-EABF-C635D6EC47C0}"/>
              </a:ext>
            </a:extLst>
          </p:cNvPr>
          <p:cNvSpPr>
            <a:spLocks noGrp="1"/>
          </p:cNvSpPr>
          <p:nvPr>
            <p:ph type="sldNum" sz="quarter" idx="12"/>
          </p:nvPr>
        </p:nvSpPr>
        <p:spPr/>
        <p:txBody>
          <a:bodyPr/>
          <a:lstStyle/>
          <a:p>
            <a:fld id="{330EA680-D336-4FF7-8B7A-9848BB0A1C32}" type="slidenum">
              <a:rPr lang="en-US" smtClean="0"/>
              <a:t>13</a:t>
            </a:fld>
            <a:endParaRPr lang="en-US" dirty="0"/>
          </a:p>
        </p:txBody>
      </p:sp>
      <p:pic>
        <p:nvPicPr>
          <p:cNvPr id="6" name="Picture 5" descr="A graph with colored lines&#10;&#10;AI-generated content may be incorrect.">
            <a:extLst>
              <a:ext uri="{FF2B5EF4-FFF2-40B4-BE49-F238E27FC236}">
                <a16:creationId xmlns:a16="http://schemas.microsoft.com/office/drawing/2014/main" id="{A740AC22-551E-37B7-CF60-F1EA3FAEDF55}"/>
              </a:ext>
            </a:extLst>
          </p:cNvPr>
          <p:cNvPicPr>
            <a:picLocks noChangeAspect="1"/>
          </p:cNvPicPr>
          <p:nvPr/>
        </p:nvPicPr>
        <p:blipFill>
          <a:blip r:embed="rId3"/>
          <a:stretch>
            <a:fillRect/>
          </a:stretch>
        </p:blipFill>
        <p:spPr>
          <a:xfrm>
            <a:off x="545930" y="1128402"/>
            <a:ext cx="9627801" cy="4831098"/>
          </a:xfrm>
          <a:prstGeom prst="rect">
            <a:avLst/>
          </a:prstGeom>
        </p:spPr>
      </p:pic>
      <p:sp>
        <p:nvSpPr>
          <p:cNvPr id="7" name="Title 1">
            <a:extLst>
              <a:ext uri="{FF2B5EF4-FFF2-40B4-BE49-F238E27FC236}">
                <a16:creationId xmlns:a16="http://schemas.microsoft.com/office/drawing/2014/main" id="{09B3AEA9-4AD6-0861-0C31-64D7D1ACF38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chemeClr val="accent2">
                    <a:lumMod val="75000"/>
                  </a:schemeClr>
                </a:solidFill>
              </a:rPr>
              <a:t>Results | Deep Sea</a:t>
            </a:r>
          </a:p>
        </p:txBody>
      </p:sp>
      <p:sp>
        <p:nvSpPr>
          <p:cNvPr id="2" name="TextBox 1">
            <a:extLst>
              <a:ext uri="{FF2B5EF4-FFF2-40B4-BE49-F238E27FC236}">
                <a16:creationId xmlns:a16="http://schemas.microsoft.com/office/drawing/2014/main" id="{5D9C32D6-2688-D58F-CE1D-25E8A82D1CDF}"/>
              </a:ext>
            </a:extLst>
          </p:cNvPr>
          <p:cNvSpPr txBox="1"/>
          <p:nvPr/>
        </p:nvSpPr>
        <p:spPr>
          <a:xfrm>
            <a:off x="9042026" y="3429000"/>
            <a:ext cx="2939710" cy="338554"/>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r>
              <a:rPr lang="en-GB" sz="1600" dirty="0" err="1"/>
              <a:t>ez</a:t>
            </a:r>
            <a:r>
              <a:rPr lang="en-GB" sz="1600" dirty="0"/>
              <a:t>-ADEU emulates </a:t>
            </a:r>
            <a:r>
              <a:rPr lang="en-GB" sz="1600" dirty="0" err="1"/>
              <a:t>ez</a:t>
            </a:r>
            <a:r>
              <a:rPr lang="en-GB" sz="1600" dirty="0"/>
              <a:t>-greedy[3]</a:t>
            </a:r>
            <a:endParaRPr lang="en-GB" sz="1600" dirty="0">
              <a:ea typeface="Calibri"/>
              <a:cs typeface="Calibri"/>
            </a:endParaRPr>
          </a:p>
        </p:txBody>
      </p:sp>
      <p:sp>
        <p:nvSpPr>
          <p:cNvPr id="8" name="Footer Placeholder 4">
            <a:extLst>
              <a:ext uri="{FF2B5EF4-FFF2-40B4-BE49-F238E27FC236}">
                <a16:creationId xmlns:a16="http://schemas.microsoft.com/office/drawing/2014/main" id="{4215B1B0-D6D1-BFD2-74ED-18930FE81110}"/>
              </a:ext>
            </a:extLst>
          </p:cNvPr>
          <p:cNvSpPr txBox="1">
            <a:spLocks/>
          </p:cNvSpPr>
          <p:nvPr/>
        </p:nvSpPr>
        <p:spPr>
          <a:xfrm>
            <a:off x="2362200" y="6461086"/>
            <a:ext cx="719328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ea typeface="Calibri"/>
                <a:cs typeface="Calibri"/>
              </a:rPr>
              <a:t>[3]</a:t>
            </a:r>
            <a:r>
              <a:rPr lang="en-GB" dirty="0"/>
              <a:t> Dabney et al. "Temporally-Extended ε-Greedy Exploration." </a:t>
            </a:r>
            <a:r>
              <a:rPr lang="en-GB" i="1" dirty="0"/>
              <a:t>International Conference on Learning Representations</a:t>
            </a:r>
            <a:r>
              <a:rPr lang="en-GB" dirty="0"/>
              <a:t>.</a:t>
            </a:r>
            <a:endParaRPr lang="en-US" dirty="0">
              <a:ea typeface="Calibri"/>
              <a:cs typeface="Calibri"/>
            </a:endParaRPr>
          </a:p>
        </p:txBody>
      </p:sp>
    </p:spTree>
    <p:extLst>
      <p:ext uri="{BB962C8B-B14F-4D97-AF65-F5344CB8AC3E}">
        <p14:creationId xmlns:p14="http://schemas.microsoft.com/office/powerpoint/2010/main" val="2199793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6976-5BDB-45BE-65AE-68870EA2DD93}"/>
              </a:ext>
            </a:extLst>
          </p:cNvPr>
          <p:cNvSpPr>
            <a:spLocks noGrp="1"/>
          </p:cNvSpPr>
          <p:nvPr>
            <p:ph type="title"/>
          </p:nvPr>
        </p:nvSpPr>
        <p:spPr/>
        <p:txBody>
          <a:bodyPr/>
          <a:lstStyle/>
          <a:p>
            <a:r>
              <a:rPr lang="en-US">
                <a:solidFill>
                  <a:schemeClr val="accent2">
                    <a:lumMod val="75000"/>
                  </a:schemeClr>
                </a:solidFill>
              </a:rPr>
              <a:t>Conclusions </a:t>
            </a:r>
            <a:endParaRPr lang="en-GB" dirty="0"/>
          </a:p>
        </p:txBody>
      </p:sp>
      <p:sp>
        <p:nvSpPr>
          <p:cNvPr id="4" name="Date Placeholder 3">
            <a:extLst>
              <a:ext uri="{FF2B5EF4-FFF2-40B4-BE49-F238E27FC236}">
                <a16:creationId xmlns:a16="http://schemas.microsoft.com/office/drawing/2014/main" id="{0E49D3AD-D9EB-DB45-4FA6-DB2BB4E9159D}"/>
              </a:ext>
            </a:extLst>
          </p:cNvPr>
          <p:cNvSpPr>
            <a:spLocks noGrp="1"/>
          </p:cNvSpPr>
          <p:nvPr>
            <p:ph type="dt" sz="half" idx="10"/>
          </p:nvPr>
        </p:nvSpPr>
        <p:spPr/>
        <p:txBody>
          <a:bodyPr/>
          <a:lstStyle/>
          <a:p>
            <a:fld id="{C22A9B7D-B3F0-4D47-8818-3F2065CAABB6}" type="datetime1">
              <a:rPr lang="en-US" smtClean="0"/>
              <a:t>10/26/2026</a:t>
            </a:fld>
            <a:endParaRPr lang="en-US"/>
          </a:p>
        </p:txBody>
      </p:sp>
      <p:sp>
        <p:nvSpPr>
          <p:cNvPr id="5" name="Footer Placeholder 4">
            <a:extLst>
              <a:ext uri="{FF2B5EF4-FFF2-40B4-BE49-F238E27FC236}">
                <a16:creationId xmlns:a16="http://schemas.microsoft.com/office/drawing/2014/main" id="{0DDD5596-5606-A88D-7D8F-9087C09055BE}"/>
              </a:ext>
            </a:extLst>
          </p:cNvPr>
          <p:cNvSpPr>
            <a:spLocks noGrp="1"/>
          </p:cNvSpPr>
          <p:nvPr>
            <p:ph type="ftr" sz="quarter" idx="11"/>
          </p:nvPr>
        </p:nvSpPr>
        <p:spPr/>
        <p:txBody>
          <a:bodyPr/>
          <a:lstStyle/>
          <a:p>
            <a:r>
              <a:rPr lang="en-GB"/>
              <a:t>L. Bakopoulos &amp; G. Chalkiadakis </a:t>
            </a:r>
            <a:endParaRPr lang="en-US"/>
          </a:p>
        </p:txBody>
      </p:sp>
      <p:sp>
        <p:nvSpPr>
          <p:cNvPr id="6" name="Slide Number Placeholder 5">
            <a:extLst>
              <a:ext uri="{FF2B5EF4-FFF2-40B4-BE49-F238E27FC236}">
                <a16:creationId xmlns:a16="http://schemas.microsoft.com/office/drawing/2014/main" id="{31E0D4B4-9F9D-5BEF-3816-A2823ADCB6E4}"/>
              </a:ext>
            </a:extLst>
          </p:cNvPr>
          <p:cNvSpPr>
            <a:spLocks noGrp="1"/>
          </p:cNvSpPr>
          <p:nvPr>
            <p:ph type="sldNum" sz="quarter" idx="12"/>
          </p:nvPr>
        </p:nvSpPr>
        <p:spPr/>
        <p:txBody>
          <a:bodyPr/>
          <a:lstStyle/>
          <a:p>
            <a:fld id="{330EA680-D336-4FF7-8B7A-9848BB0A1C32}" type="slidenum">
              <a:rPr lang="en-US" smtClean="0"/>
              <a:t>14</a:t>
            </a:fld>
            <a:endParaRPr lang="en-US"/>
          </a:p>
        </p:txBody>
      </p:sp>
      <p:graphicFrame>
        <p:nvGraphicFramePr>
          <p:cNvPr id="7" name="Diagram 6">
            <a:extLst>
              <a:ext uri="{FF2B5EF4-FFF2-40B4-BE49-F238E27FC236}">
                <a16:creationId xmlns:a16="http://schemas.microsoft.com/office/drawing/2014/main" id="{3B18D3AF-5D11-1B26-5536-16586CE7F54B}"/>
              </a:ext>
            </a:extLst>
          </p:cNvPr>
          <p:cNvGraphicFramePr/>
          <p:nvPr>
            <p:extLst>
              <p:ext uri="{D42A27DB-BD31-4B8C-83A1-F6EECF244321}">
                <p14:modId xmlns:p14="http://schemas.microsoft.com/office/powerpoint/2010/main" val="3486879075"/>
              </p:ext>
            </p:extLst>
          </p:nvPr>
        </p:nvGraphicFramePr>
        <p:xfrm>
          <a:off x="2508828" y="1274234"/>
          <a:ext cx="7174345" cy="4756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2492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37BF-8A4C-2B59-9027-E2BEDB116E69}"/>
              </a:ext>
            </a:extLst>
          </p:cNvPr>
          <p:cNvSpPr>
            <a:spLocks noGrp="1"/>
          </p:cNvSpPr>
          <p:nvPr>
            <p:ph type="title"/>
          </p:nvPr>
        </p:nvSpPr>
        <p:spPr>
          <a:xfrm>
            <a:off x="2977816" y="249489"/>
            <a:ext cx="4977976" cy="1454051"/>
          </a:xfrm>
        </p:spPr>
        <p:txBody>
          <a:bodyPr vert="horz" lIns="91440" tIns="45720" rIns="91440" bIns="45720" rtlCol="0" anchor="ctr">
            <a:normAutofit/>
          </a:bodyPr>
          <a:lstStyle/>
          <a:p>
            <a:r>
              <a:rPr lang="en-US" sz="5400" dirty="0">
                <a:solidFill>
                  <a:schemeClr val="accent2">
                    <a:lumMod val="75000"/>
                  </a:schemeClr>
                </a:solidFill>
              </a:rPr>
              <a:t>Future Directions</a:t>
            </a:r>
          </a:p>
        </p:txBody>
      </p:sp>
      <p:sp>
        <p:nvSpPr>
          <p:cNvPr id="7" name="Block Arc 6">
            <a:extLst>
              <a:ext uri="{FF2B5EF4-FFF2-40B4-BE49-F238E27FC236}">
                <a16:creationId xmlns:a16="http://schemas.microsoft.com/office/drawing/2014/main" id="{3F298BA4-874D-E52A-F7CE-57AEEEB3D233}"/>
              </a:ext>
            </a:extLst>
          </p:cNvPr>
          <p:cNvSpPr/>
          <p:nvPr/>
        </p:nvSpPr>
        <p:spPr>
          <a:xfrm>
            <a:off x="-4081224" y="1071795"/>
            <a:ext cx="5858998" cy="5858998"/>
          </a:xfrm>
          <a:prstGeom prst="blockArc">
            <a:avLst>
              <a:gd name="adj1" fmla="val 18900000"/>
              <a:gd name="adj2" fmla="val 2700000"/>
              <a:gd name="adj3" fmla="val 369"/>
            </a:avLst>
          </a:prstGeom>
        </p:spPr>
        <p:style>
          <a:lnRef idx="2">
            <a:schemeClr val="accent2">
              <a:hueOff val="0"/>
              <a:satOff val="0"/>
              <a:lumOff val="0"/>
              <a:alphaOff val="0"/>
            </a:schemeClr>
          </a:lnRef>
          <a:fillRef idx="0">
            <a:schemeClr val="accent3">
              <a:tint val="90000"/>
              <a:hueOff val="0"/>
              <a:satOff val="0"/>
              <a:lumOff val="0"/>
              <a:alphaOff val="0"/>
            </a:schemeClr>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GB"/>
          </a:p>
        </p:txBody>
      </p:sp>
      <p:grpSp>
        <p:nvGrpSpPr>
          <p:cNvPr id="20" name="Group 19">
            <a:extLst>
              <a:ext uri="{FF2B5EF4-FFF2-40B4-BE49-F238E27FC236}">
                <a16:creationId xmlns:a16="http://schemas.microsoft.com/office/drawing/2014/main" id="{FE5F014C-547E-EA4A-7E6E-6181AD66076B}"/>
              </a:ext>
            </a:extLst>
          </p:cNvPr>
          <p:cNvGrpSpPr/>
          <p:nvPr/>
        </p:nvGrpSpPr>
        <p:grpSpPr>
          <a:xfrm>
            <a:off x="909232" y="2029485"/>
            <a:ext cx="10384843" cy="680114"/>
            <a:chOff x="909232" y="2029485"/>
            <a:chExt cx="10384843" cy="680114"/>
          </a:xfrm>
        </p:grpSpPr>
        <p:sp>
          <p:nvSpPr>
            <p:cNvPr id="9" name="Free-form: Shape 8">
              <a:extLst>
                <a:ext uri="{FF2B5EF4-FFF2-40B4-BE49-F238E27FC236}">
                  <a16:creationId xmlns:a16="http://schemas.microsoft.com/office/drawing/2014/main" id="{7BF89FCC-FBB6-14CE-2AC9-E41A292AB328}"/>
                </a:ext>
              </a:extLst>
            </p:cNvPr>
            <p:cNvSpPr/>
            <p:nvPr/>
          </p:nvSpPr>
          <p:spPr>
            <a:xfrm>
              <a:off x="1249290" y="2097496"/>
              <a:ext cx="10044785" cy="544091"/>
            </a:xfrm>
            <a:custGeom>
              <a:avLst/>
              <a:gdLst>
                <a:gd name="csX0" fmla="*/ 0 w 10044785"/>
                <a:gd name="csY0" fmla="*/ 0 h 544091"/>
                <a:gd name="csX1" fmla="*/ 10044785 w 10044785"/>
                <a:gd name="csY1" fmla="*/ 0 h 544091"/>
                <a:gd name="csX2" fmla="*/ 10044785 w 10044785"/>
                <a:gd name="csY2" fmla="*/ 544091 h 544091"/>
                <a:gd name="csX3" fmla="*/ 0 w 10044785"/>
                <a:gd name="csY3" fmla="*/ 544091 h 544091"/>
                <a:gd name="csX4" fmla="*/ 0 w 10044785"/>
                <a:gd name="csY4" fmla="*/ 0 h 544091"/>
              </a:gdLst>
              <a:ahLst/>
              <a:cxnLst>
                <a:cxn ang="0">
                  <a:pos x="csX0" y="csY0"/>
                </a:cxn>
                <a:cxn ang="0">
                  <a:pos x="csX1" y="csY1"/>
                </a:cxn>
                <a:cxn ang="0">
                  <a:pos x="csX2" y="csY2"/>
                </a:cxn>
                <a:cxn ang="0">
                  <a:pos x="csX3" y="csY3"/>
                </a:cxn>
                <a:cxn ang="0">
                  <a:pos x="csX4" y="csY4"/>
                </a:cxn>
              </a:cxnLst>
              <a:rect l="l" t="t" r="r" b="b"/>
              <a:pathLst>
                <a:path w="10044785" h="544091">
                  <a:moveTo>
                    <a:pt x="0" y="0"/>
                  </a:moveTo>
                  <a:lnTo>
                    <a:pt x="10044785" y="0"/>
                  </a:lnTo>
                  <a:lnTo>
                    <a:pt x="10044785" y="544091"/>
                  </a:lnTo>
                  <a:lnTo>
                    <a:pt x="0" y="544091"/>
                  </a:lnTo>
                  <a:lnTo>
                    <a:pt x="0" y="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31872"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t>Test background knowledge</a:t>
              </a:r>
            </a:p>
          </p:txBody>
        </p:sp>
        <p:sp>
          <p:nvSpPr>
            <p:cNvPr id="11" name="Oval 10">
              <a:extLst>
                <a:ext uri="{FF2B5EF4-FFF2-40B4-BE49-F238E27FC236}">
                  <a16:creationId xmlns:a16="http://schemas.microsoft.com/office/drawing/2014/main" id="{A2F74315-35C6-63CE-0C6D-63F21A770F39}"/>
                </a:ext>
              </a:extLst>
            </p:cNvPr>
            <p:cNvSpPr/>
            <p:nvPr/>
          </p:nvSpPr>
          <p:spPr>
            <a:xfrm>
              <a:off x="909232" y="2029485"/>
              <a:ext cx="680114" cy="680114"/>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grpSp>
        <p:nvGrpSpPr>
          <p:cNvPr id="21" name="Group 20">
            <a:extLst>
              <a:ext uri="{FF2B5EF4-FFF2-40B4-BE49-F238E27FC236}">
                <a16:creationId xmlns:a16="http://schemas.microsoft.com/office/drawing/2014/main" id="{6A974746-4A29-E1F9-32C2-A8BBDA4528E5}"/>
              </a:ext>
            </a:extLst>
          </p:cNvPr>
          <p:cNvGrpSpPr/>
          <p:nvPr/>
        </p:nvGrpSpPr>
        <p:grpSpPr>
          <a:xfrm>
            <a:off x="1299112" y="2845361"/>
            <a:ext cx="9994962" cy="680114"/>
            <a:chOff x="1299112" y="2845361"/>
            <a:chExt cx="9994962" cy="680114"/>
          </a:xfrm>
        </p:grpSpPr>
        <p:sp>
          <p:nvSpPr>
            <p:cNvPr id="12" name="Free-form: Shape 11">
              <a:extLst>
                <a:ext uri="{FF2B5EF4-FFF2-40B4-BE49-F238E27FC236}">
                  <a16:creationId xmlns:a16="http://schemas.microsoft.com/office/drawing/2014/main" id="{5D4C7ACA-7963-006E-BCAD-798AE7D75A7C}"/>
                </a:ext>
              </a:extLst>
            </p:cNvPr>
            <p:cNvSpPr/>
            <p:nvPr/>
          </p:nvSpPr>
          <p:spPr>
            <a:xfrm>
              <a:off x="1639169" y="2913372"/>
              <a:ext cx="9654905" cy="544091"/>
            </a:xfrm>
            <a:custGeom>
              <a:avLst/>
              <a:gdLst>
                <a:gd name="csX0" fmla="*/ 0 w 9654905"/>
                <a:gd name="csY0" fmla="*/ 0 h 544091"/>
                <a:gd name="csX1" fmla="*/ 9654905 w 9654905"/>
                <a:gd name="csY1" fmla="*/ 0 h 544091"/>
                <a:gd name="csX2" fmla="*/ 9654905 w 9654905"/>
                <a:gd name="csY2" fmla="*/ 544091 h 544091"/>
                <a:gd name="csX3" fmla="*/ 0 w 9654905"/>
                <a:gd name="csY3" fmla="*/ 544091 h 544091"/>
                <a:gd name="csX4" fmla="*/ 0 w 9654905"/>
                <a:gd name="csY4" fmla="*/ 0 h 544091"/>
              </a:gdLst>
              <a:ahLst/>
              <a:cxnLst>
                <a:cxn ang="0">
                  <a:pos x="csX0" y="csY0"/>
                </a:cxn>
                <a:cxn ang="0">
                  <a:pos x="csX1" y="csY1"/>
                </a:cxn>
                <a:cxn ang="0">
                  <a:pos x="csX2" y="csY2"/>
                </a:cxn>
                <a:cxn ang="0">
                  <a:pos x="csX3" y="csY3"/>
                </a:cxn>
                <a:cxn ang="0">
                  <a:pos x="csX4" y="csY4"/>
                </a:cxn>
              </a:cxnLst>
              <a:rect l="l" t="t" r="r" b="b"/>
              <a:pathLst>
                <a:path w="9654905" h="544091">
                  <a:moveTo>
                    <a:pt x="0" y="0"/>
                  </a:moveTo>
                  <a:lnTo>
                    <a:pt x="9654905" y="0"/>
                  </a:lnTo>
                  <a:lnTo>
                    <a:pt x="9654905" y="544091"/>
                  </a:lnTo>
                  <a:lnTo>
                    <a:pt x="0" y="544091"/>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31872"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t>Escape suboptimal knowledge</a:t>
              </a:r>
            </a:p>
          </p:txBody>
        </p:sp>
        <p:sp>
          <p:nvSpPr>
            <p:cNvPr id="13" name="Oval 12">
              <a:extLst>
                <a:ext uri="{FF2B5EF4-FFF2-40B4-BE49-F238E27FC236}">
                  <a16:creationId xmlns:a16="http://schemas.microsoft.com/office/drawing/2014/main" id="{FAC5469A-FF2F-D292-6260-DFBCE5AE20C6}"/>
                </a:ext>
              </a:extLst>
            </p:cNvPr>
            <p:cNvSpPr/>
            <p:nvPr/>
          </p:nvSpPr>
          <p:spPr>
            <a:xfrm>
              <a:off x="1299112" y="2845361"/>
              <a:ext cx="680114" cy="680114"/>
            </a:xfrm>
            <a:prstGeom prst="ellipse">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grpSp>
        <p:nvGrpSpPr>
          <p:cNvPr id="22" name="Group 21">
            <a:extLst>
              <a:ext uri="{FF2B5EF4-FFF2-40B4-BE49-F238E27FC236}">
                <a16:creationId xmlns:a16="http://schemas.microsoft.com/office/drawing/2014/main" id="{979126ED-57AF-1B77-C7DD-06757682D582}"/>
              </a:ext>
            </a:extLst>
          </p:cNvPr>
          <p:cNvGrpSpPr/>
          <p:nvPr/>
        </p:nvGrpSpPr>
        <p:grpSpPr>
          <a:xfrm>
            <a:off x="1418774" y="3661236"/>
            <a:ext cx="9875300" cy="680114"/>
            <a:chOff x="1418774" y="3661236"/>
            <a:chExt cx="9875300" cy="680114"/>
          </a:xfrm>
        </p:grpSpPr>
        <p:sp>
          <p:nvSpPr>
            <p:cNvPr id="14" name="Free-form: Shape 13">
              <a:extLst>
                <a:ext uri="{FF2B5EF4-FFF2-40B4-BE49-F238E27FC236}">
                  <a16:creationId xmlns:a16="http://schemas.microsoft.com/office/drawing/2014/main" id="{FA3CAF77-EDE0-2A00-400B-60B91B502544}"/>
                </a:ext>
              </a:extLst>
            </p:cNvPr>
            <p:cNvSpPr/>
            <p:nvPr/>
          </p:nvSpPr>
          <p:spPr>
            <a:xfrm>
              <a:off x="1758831" y="3729248"/>
              <a:ext cx="9535243" cy="544091"/>
            </a:xfrm>
            <a:custGeom>
              <a:avLst/>
              <a:gdLst>
                <a:gd name="csX0" fmla="*/ 0 w 9535243"/>
                <a:gd name="csY0" fmla="*/ 0 h 544091"/>
                <a:gd name="csX1" fmla="*/ 9535243 w 9535243"/>
                <a:gd name="csY1" fmla="*/ 0 h 544091"/>
                <a:gd name="csX2" fmla="*/ 9535243 w 9535243"/>
                <a:gd name="csY2" fmla="*/ 544091 h 544091"/>
                <a:gd name="csX3" fmla="*/ 0 w 9535243"/>
                <a:gd name="csY3" fmla="*/ 544091 h 544091"/>
                <a:gd name="csX4" fmla="*/ 0 w 9535243"/>
                <a:gd name="csY4" fmla="*/ 0 h 544091"/>
              </a:gdLst>
              <a:ahLst/>
              <a:cxnLst>
                <a:cxn ang="0">
                  <a:pos x="csX0" y="csY0"/>
                </a:cxn>
                <a:cxn ang="0">
                  <a:pos x="csX1" y="csY1"/>
                </a:cxn>
                <a:cxn ang="0">
                  <a:pos x="csX2" y="csY2"/>
                </a:cxn>
                <a:cxn ang="0">
                  <a:pos x="csX3" y="csY3"/>
                </a:cxn>
                <a:cxn ang="0">
                  <a:pos x="csX4" y="csY4"/>
                </a:cxn>
              </a:cxnLst>
              <a:rect l="l" t="t" r="r" b="b"/>
              <a:pathLst>
                <a:path w="9535243" h="544091">
                  <a:moveTo>
                    <a:pt x="0" y="0"/>
                  </a:moveTo>
                  <a:lnTo>
                    <a:pt x="9535243" y="0"/>
                  </a:lnTo>
                  <a:lnTo>
                    <a:pt x="9535243" y="544091"/>
                  </a:lnTo>
                  <a:lnTo>
                    <a:pt x="0" y="544091"/>
                  </a:lnTo>
                  <a:lnTo>
                    <a:pt x="0" y="0"/>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31872"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Interpret safe exploration as an adaptive one </a:t>
              </a:r>
            </a:p>
          </p:txBody>
        </p:sp>
        <p:sp>
          <p:nvSpPr>
            <p:cNvPr id="15" name="Oval 14">
              <a:extLst>
                <a:ext uri="{FF2B5EF4-FFF2-40B4-BE49-F238E27FC236}">
                  <a16:creationId xmlns:a16="http://schemas.microsoft.com/office/drawing/2014/main" id="{1FEC3CF2-47DC-96F1-3CB9-D6210A767674}"/>
                </a:ext>
              </a:extLst>
            </p:cNvPr>
            <p:cNvSpPr/>
            <p:nvPr/>
          </p:nvSpPr>
          <p:spPr>
            <a:xfrm>
              <a:off x="1418774" y="3661236"/>
              <a:ext cx="680114" cy="680114"/>
            </a:xfrm>
            <a:prstGeom prst="ellipse">
              <a:avLst/>
            </a:prstGeom>
          </p:spPr>
          <p:style>
            <a:lnRef idx="2">
              <a:schemeClr val="accent4">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grpSp>
        <p:nvGrpSpPr>
          <p:cNvPr id="23" name="Group 22">
            <a:extLst>
              <a:ext uri="{FF2B5EF4-FFF2-40B4-BE49-F238E27FC236}">
                <a16:creationId xmlns:a16="http://schemas.microsoft.com/office/drawing/2014/main" id="{44BDA83B-9756-3A6B-B5DC-B2323227C9B0}"/>
              </a:ext>
            </a:extLst>
          </p:cNvPr>
          <p:cNvGrpSpPr/>
          <p:nvPr/>
        </p:nvGrpSpPr>
        <p:grpSpPr>
          <a:xfrm>
            <a:off x="1299112" y="4477112"/>
            <a:ext cx="9994962" cy="680114"/>
            <a:chOff x="1299112" y="4477112"/>
            <a:chExt cx="9994962" cy="680114"/>
          </a:xfrm>
        </p:grpSpPr>
        <p:sp>
          <p:nvSpPr>
            <p:cNvPr id="16" name="Free-form: Shape 15">
              <a:extLst>
                <a:ext uri="{FF2B5EF4-FFF2-40B4-BE49-F238E27FC236}">
                  <a16:creationId xmlns:a16="http://schemas.microsoft.com/office/drawing/2014/main" id="{9BFC1961-F972-53F9-E622-A286450C7DCC}"/>
                </a:ext>
              </a:extLst>
            </p:cNvPr>
            <p:cNvSpPr/>
            <p:nvPr/>
          </p:nvSpPr>
          <p:spPr>
            <a:xfrm>
              <a:off x="1639169" y="4545124"/>
              <a:ext cx="9654905" cy="544091"/>
            </a:xfrm>
            <a:custGeom>
              <a:avLst/>
              <a:gdLst>
                <a:gd name="csX0" fmla="*/ 0 w 9654905"/>
                <a:gd name="csY0" fmla="*/ 0 h 544091"/>
                <a:gd name="csX1" fmla="*/ 9654905 w 9654905"/>
                <a:gd name="csY1" fmla="*/ 0 h 544091"/>
                <a:gd name="csX2" fmla="*/ 9654905 w 9654905"/>
                <a:gd name="csY2" fmla="*/ 544091 h 544091"/>
                <a:gd name="csX3" fmla="*/ 0 w 9654905"/>
                <a:gd name="csY3" fmla="*/ 544091 h 544091"/>
                <a:gd name="csX4" fmla="*/ 0 w 9654905"/>
                <a:gd name="csY4" fmla="*/ 0 h 544091"/>
              </a:gdLst>
              <a:ahLst/>
              <a:cxnLst>
                <a:cxn ang="0">
                  <a:pos x="csX0" y="csY0"/>
                </a:cxn>
                <a:cxn ang="0">
                  <a:pos x="csX1" y="csY1"/>
                </a:cxn>
                <a:cxn ang="0">
                  <a:pos x="csX2" y="csY2"/>
                </a:cxn>
                <a:cxn ang="0">
                  <a:pos x="csX3" y="csY3"/>
                </a:cxn>
                <a:cxn ang="0">
                  <a:pos x="csX4" y="csY4"/>
                </a:cxn>
              </a:cxnLst>
              <a:rect l="l" t="t" r="r" b="b"/>
              <a:pathLst>
                <a:path w="9654905" h="544091">
                  <a:moveTo>
                    <a:pt x="0" y="0"/>
                  </a:moveTo>
                  <a:lnTo>
                    <a:pt x="9654905" y="0"/>
                  </a:lnTo>
                  <a:lnTo>
                    <a:pt x="9654905" y="544091"/>
                  </a:lnTo>
                  <a:lnTo>
                    <a:pt x="0" y="544091"/>
                  </a:lnTo>
                  <a:lnTo>
                    <a:pt x="0"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31872"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t>Guide exploration via modifying higher moments of the distribution</a:t>
              </a:r>
            </a:p>
          </p:txBody>
        </p:sp>
        <p:sp>
          <p:nvSpPr>
            <p:cNvPr id="17" name="Oval 16">
              <a:extLst>
                <a:ext uri="{FF2B5EF4-FFF2-40B4-BE49-F238E27FC236}">
                  <a16:creationId xmlns:a16="http://schemas.microsoft.com/office/drawing/2014/main" id="{D9AA0C67-3316-0A8B-445B-053F0C91D98C}"/>
                </a:ext>
              </a:extLst>
            </p:cNvPr>
            <p:cNvSpPr/>
            <p:nvPr/>
          </p:nvSpPr>
          <p:spPr>
            <a:xfrm>
              <a:off x="1299112" y="4477112"/>
              <a:ext cx="680114" cy="680114"/>
            </a:xfrm>
            <a:prstGeom prst="ellipse">
              <a:avLst/>
            </a:prstGeom>
          </p:spPr>
          <p:style>
            <a:lnRef idx="2">
              <a:schemeClr val="accent5">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grpSp>
        <p:nvGrpSpPr>
          <p:cNvPr id="24" name="Group 23">
            <a:extLst>
              <a:ext uri="{FF2B5EF4-FFF2-40B4-BE49-F238E27FC236}">
                <a16:creationId xmlns:a16="http://schemas.microsoft.com/office/drawing/2014/main" id="{3EE38CE0-40DB-0516-41F2-995D14CF371C}"/>
              </a:ext>
            </a:extLst>
          </p:cNvPr>
          <p:cNvGrpSpPr/>
          <p:nvPr/>
        </p:nvGrpSpPr>
        <p:grpSpPr>
          <a:xfrm>
            <a:off x="909232" y="5292988"/>
            <a:ext cx="10384843" cy="680114"/>
            <a:chOff x="909232" y="5292988"/>
            <a:chExt cx="10384843" cy="680114"/>
          </a:xfrm>
        </p:grpSpPr>
        <p:sp>
          <p:nvSpPr>
            <p:cNvPr id="18" name="Free-form: Shape 17">
              <a:extLst>
                <a:ext uri="{FF2B5EF4-FFF2-40B4-BE49-F238E27FC236}">
                  <a16:creationId xmlns:a16="http://schemas.microsoft.com/office/drawing/2014/main" id="{B6BF7085-F101-AC16-2E8F-23B5EBCDD356}"/>
                </a:ext>
              </a:extLst>
            </p:cNvPr>
            <p:cNvSpPr/>
            <p:nvPr/>
          </p:nvSpPr>
          <p:spPr>
            <a:xfrm>
              <a:off x="1249290" y="5361000"/>
              <a:ext cx="10044785" cy="544091"/>
            </a:xfrm>
            <a:custGeom>
              <a:avLst/>
              <a:gdLst>
                <a:gd name="csX0" fmla="*/ 0 w 10044785"/>
                <a:gd name="csY0" fmla="*/ 0 h 544091"/>
                <a:gd name="csX1" fmla="*/ 10044785 w 10044785"/>
                <a:gd name="csY1" fmla="*/ 0 h 544091"/>
                <a:gd name="csX2" fmla="*/ 10044785 w 10044785"/>
                <a:gd name="csY2" fmla="*/ 544091 h 544091"/>
                <a:gd name="csX3" fmla="*/ 0 w 10044785"/>
                <a:gd name="csY3" fmla="*/ 544091 h 544091"/>
                <a:gd name="csX4" fmla="*/ 0 w 10044785"/>
                <a:gd name="csY4" fmla="*/ 0 h 544091"/>
              </a:gdLst>
              <a:ahLst/>
              <a:cxnLst>
                <a:cxn ang="0">
                  <a:pos x="csX0" y="csY0"/>
                </a:cxn>
                <a:cxn ang="0">
                  <a:pos x="csX1" y="csY1"/>
                </a:cxn>
                <a:cxn ang="0">
                  <a:pos x="csX2" y="csY2"/>
                </a:cxn>
                <a:cxn ang="0">
                  <a:pos x="csX3" y="csY3"/>
                </a:cxn>
                <a:cxn ang="0">
                  <a:pos x="csX4" y="csY4"/>
                </a:cxn>
              </a:cxnLst>
              <a:rect l="l" t="t" r="r" b="b"/>
              <a:pathLst>
                <a:path w="10044785" h="544091">
                  <a:moveTo>
                    <a:pt x="0" y="0"/>
                  </a:moveTo>
                  <a:lnTo>
                    <a:pt x="10044785" y="0"/>
                  </a:lnTo>
                  <a:lnTo>
                    <a:pt x="10044785" y="544091"/>
                  </a:lnTo>
                  <a:lnTo>
                    <a:pt x="0" y="544091"/>
                  </a:lnTo>
                  <a:lnTo>
                    <a:pt x="0" y="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431872"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dirty="0"/>
                <a:t>Multiagent exploration </a:t>
              </a:r>
            </a:p>
          </p:txBody>
        </p:sp>
        <p:sp>
          <p:nvSpPr>
            <p:cNvPr id="19" name="Oval 18">
              <a:extLst>
                <a:ext uri="{FF2B5EF4-FFF2-40B4-BE49-F238E27FC236}">
                  <a16:creationId xmlns:a16="http://schemas.microsoft.com/office/drawing/2014/main" id="{DB758D99-1CF4-7126-1FE1-6E807CA8D1AA}"/>
                </a:ext>
              </a:extLst>
            </p:cNvPr>
            <p:cNvSpPr/>
            <p:nvPr/>
          </p:nvSpPr>
          <p:spPr>
            <a:xfrm>
              <a:off x="909232" y="5292988"/>
              <a:ext cx="680114" cy="680114"/>
            </a:xfrm>
            <a:prstGeom prst="ellipse">
              <a:avLst/>
            </a:prstGeom>
          </p:spPr>
          <p:style>
            <a:lnRef idx="2">
              <a:schemeClr val="accent6">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sp>
        <p:nvSpPr>
          <p:cNvPr id="4" name="Date Placeholder 3">
            <a:extLst>
              <a:ext uri="{FF2B5EF4-FFF2-40B4-BE49-F238E27FC236}">
                <a16:creationId xmlns:a16="http://schemas.microsoft.com/office/drawing/2014/main" id="{C0CC5E60-52F8-593E-495A-DB45F57807B7}"/>
              </a:ext>
            </a:extLst>
          </p:cNvPr>
          <p:cNvSpPr>
            <a:spLocks noGrp="1"/>
          </p:cNvSpPr>
          <p:nvPr>
            <p:ph type="dt" sz="half" idx="10"/>
          </p:nvPr>
        </p:nvSpPr>
        <p:spPr/>
        <p:txBody>
          <a:bodyPr/>
          <a:lstStyle/>
          <a:p>
            <a:fld id="{5779EAFE-D709-49BF-B9A8-3FE2EFDDD109}" type="datetime1">
              <a:rPr lang="en-US" smtClean="0"/>
              <a:t>10/26/2026</a:t>
            </a:fld>
            <a:endParaRPr lang="en-US"/>
          </a:p>
        </p:txBody>
      </p:sp>
      <p:sp>
        <p:nvSpPr>
          <p:cNvPr id="3" name="Footer Placeholder 2">
            <a:extLst>
              <a:ext uri="{FF2B5EF4-FFF2-40B4-BE49-F238E27FC236}">
                <a16:creationId xmlns:a16="http://schemas.microsoft.com/office/drawing/2014/main" id="{2AF4C2DC-217C-ECCC-5F6B-8C19F722018F}"/>
              </a:ext>
            </a:extLst>
          </p:cNvPr>
          <p:cNvSpPr>
            <a:spLocks noGrp="1"/>
          </p:cNvSpPr>
          <p:nvPr>
            <p:ph type="ftr" sz="quarter" idx="11"/>
          </p:nvPr>
        </p:nvSpPr>
        <p:spPr/>
        <p:txBody>
          <a:bodyPr/>
          <a:lstStyle/>
          <a:p>
            <a:r>
              <a:rPr lang="en-GB"/>
              <a:t>L. Bakopoulos &amp; G. Chalkiadakis </a:t>
            </a:r>
            <a:endParaRPr lang="en-US"/>
          </a:p>
        </p:txBody>
      </p:sp>
      <p:sp>
        <p:nvSpPr>
          <p:cNvPr id="5" name="Slide Number Placeholder 4">
            <a:extLst>
              <a:ext uri="{FF2B5EF4-FFF2-40B4-BE49-F238E27FC236}">
                <a16:creationId xmlns:a16="http://schemas.microsoft.com/office/drawing/2014/main" id="{D378FA7B-E1CF-8247-34DB-07BE8D928131}"/>
              </a:ext>
            </a:extLst>
          </p:cNvPr>
          <p:cNvSpPr>
            <a:spLocks noGrp="1"/>
          </p:cNvSpPr>
          <p:nvPr>
            <p:ph type="sldNum" sz="quarter" idx="12"/>
          </p:nvPr>
        </p:nvSpPr>
        <p:spPr/>
        <p:txBody>
          <a:bodyPr/>
          <a:lstStyle/>
          <a:p>
            <a:fld id="{330EA680-D336-4FF7-8B7A-9848BB0A1C32}" type="slidenum">
              <a:rPr lang="en-US" smtClean="0"/>
              <a:t>15</a:t>
            </a:fld>
            <a:endParaRPr lang="en-US"/>
          </a:p>
        </p:txBody>
      </p:sp>
      <p:pic>
        <p:nvPicPr>
          <p:cNvPr id="8" name="Picture 7">
            <a:extLst>
              <a:ext uri="{FF2B5EF4-FFF2-40B4-BE49-F238E27FC236}">
                <a16:creationId xmlns:a16="http://schemas.microsoft.com/office/drawing/2014/main" id="{77DEEA3F-16BC-B4F5-FF22-78FC76C8E696}"/>
              </a:ext>
            </a:extLst>
          </p:cNvPr>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081480" y="249489"/>
            <a:ext cx="1454051" cy="1454051"/>
          </a:xfrm>
          <a:prstGeom prst="rect">
            <a:avLst/>
          </a:prstGeom>
        </p:spPr>
      </p:pic>
    </p:spTree>
    <p:extLst>
      <p:ext uri="{BB962C8B-B14F-4D97-AF65-F5344CB8AC3E}">
        <p14:creationId xmlns:p14="http://schemas.microsoft.com/office/powerpoint/2010/main" val="378894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D8408-8173-2E8A-7466-F7163D5678DD}"/>
              </a:ext>
            </a:extLst>
          </p:cNvPr>
          <p:cNvSpPr>
            <a:spLocks noGrp="1"/>
          </p:cNvSpPr>
          <p:nvPr>
            <p:ph type="title"/>
          </p:nvPr>
        </p:nvSpPr>
        <p:spPr>
          <a:xfrm>
            <a:off x="361951" y="2011780"/>
            <a:ext cx="5158090" cy="2530925"/>
          </a:xfrm>
        </p:spPr>
        <p:txBody>
          <a:bodyPr>
            <a:normAutofit fontScale="90000"/>
          </a:bodyPr>
          <a:lstStyle/>
          <a:p>
            <a:r>
              <a:rPr lang="en-GB" sz="3100" dirty="0">
                <a:solidFill>
                  <a:schemeClr val="accent2">
                    <a:lumMod val="75000"/>
                  </a:schemeClr>
                </a:solidFill>
              </a:rPr>
              <a:t>Thank you! </a:t>
            </a:r>
            <a:br>
              <a:rPr lang="en-GB" sz="3100" dirty="0">
                <a:solidFill>
                  <a:schemeClr val="accent2">
                    <a:lumMod val="75000"/>
                  </a:schemeClr>
                </a:solidFill>
              </a:rPr>
            </a:br>
            <a:r>
              <a:rPr lang="en-GB" sz="3100" dirty="0">
                <a:solidFill>
                  <a:schemeClr val="accent2">
                    <a:lumMod val="75000"/>
                  </a:schemeClr>
                </a:solidFill>
              </a:rPr>
              <a:t>Any Questions?</a:t>
            </a:r>
            <a:br>
              <a:rPr lang="en-GB" dirty="0">
                <a:solidFill>
                  <a:schemeClr val="tx2"/>
                </a:solidFill>
              </a:rPr>
            </a:br>
            <a:br>
              <a:rPr lang="en-GB" dirty="0">
                <a:solidFill>
                  <a:schemeClr val="tx2"/>
                </a:solidFill>
              </a:rPr>
            </a:br>
            <a:br>
              <a:rPr lang="en-GB" dirty="0">
                <a:solidFill>
                  <a:schemeClr val="tx2"/>
                </a:solidFill>
              </a:rPr>
            </a:br>
            <a:r>
              <a:rPr lang="en-GB" sz="2700" dirty="0">
                <a:solidFill>
                  <a:schemeClr val="tx2"/>
                </a:solidFill>
              </a:rPr>
              <a:t>{</a:t>
            </a:r>
            <a:r>
              <a:rPr lang="en-GB" sz="2700" dirty="0" err="1">
                <a:solidFill>
                  <a:schemeClr val="tx2"/>
                </a:solidFill>
              </a:rPr>
              <a:t>lbakopoulos</a:t>
            </a:r>
            <a:r>
              <a:rPr lang="en-GB" sz="2700" dirty="0">
                <a:solidFill>
                  <a:schemeClr val="tx2"/>
                </a:solidFill>
              </a:rPr>
              <a:t>, </a:t>
            </a:r>
            <a:r>
              <a:rPr lang="en-GB" sz="2700" dirty="0" err="1">
                <a:solidFill>
                  <a:schemeClr val="tx2"/>
                </a:solidFill>
              </a:rPr>
              <a:t>gchalkiadakis</a:t>
            </a:r>
            <a:r>
              <a:rPr lang="en-GB" sz="2700" dirty="0">
                <a:solidFill>
                  <a:schemeClr val="tx2"/>
                </a:solidFill>
              </a:rPr>
              <a:t>}@tuc.gr</a:t>
            </a:r>
          </a:p>
        </p:txBody>
      </p:sp>
      <p:sp>
        <p:nvSpPr>
          <p:cNvPr id="3" name="Content Placeholder 2">
            <a:extLst>
              <a:ext uri="{FF2B5EF4-FFF2-40B4-BE49-F238E27FC236}">
                <a16:creationId xmlns:a16="http://schemas.microsoft.com/office/drawing/2014/main" id="{B973C3B7-C557-DE59-AB2D-D066D4BCD02C}"/>
              </a:ext>
            </a:extLst>
          </p:cNvPr>
          <p:cNvSpPr>
            <a:spLocks noGrp="1"/>
          </p:cNvSpPr>
          <p:nvPr>
            <p:ph idx="1"/>
          </p:nvPr>
        </p:nvSpPr>
        <p:spPr>
          <a:xfrm>
            <a:off x="8231905" y="2007641"/>
            <a:ext cx="2565254" cy="365126"/>
          </a:xfrm>
        </p:spPr>
        <p:txBody>
          <a:bodyPr anchor="t">
            <a:normAutofit fontScale="92500"/>
          </a:bodyPr>
          <a:lstStyle/>
          <a:p>
            <a:pPr marL="0" indent="0">
              <a:buNone/>
            </a:pPr>
            <a:r>
              <a:rPr lang="en-GB" sz="1800" dirty="0">
                <a:solidFill>
                  <a:schemeClr val="tx2"/>
                </a:solidFill>
              </a:rPr>
              <a:t>If you want to read more:</a:t>
            </a:r>
          </a:p>
        </p:txBody>
      </p:sp>
      <p:sp>
        <p:nvSpPr>
          <p:cNvPr id="5" name="Slide Number Placeholder 4">
            <a:extLst>
              <a:ext uri="{FF2B5EF4-FFF2-40B4-BE49-F238E27FC236}">
                <a16:creationId xmlns:a16="http://schemas.microsoft.com/office/drawing/2014/main" id="{9C1D5E9E-B9E9-53FB-8A11-381E608532BC}"/>
              </a:ext>
            </a:extLst>
          </p:cNvPr>
          <p:cNvSpPr>
            <a:spLocks noGrp="1"/>
          </p:cNvSpPr>
          <p:nvPr>
            <p:ph type="sldNum" sz="quarter" idx="12"/>
          </p:nvPr>
        </p:nvSpPr>
        <p:spPr/>
        <p:txBody>
          <a:bodyPr/>
          <a:lstStyle/>
          <a:p>
            <a:fld id="{330EA680-D336-4FF7-8B7A-9848BB0A1C32}" type="slidenum">
              <a:rPr lang="en-US" smtClean="0"/>
              <a:t>16</a:t>
            </a:fld>
            <a:endParaRPr lang="en-US"/>
          </a:p>
        </p:txBody>
      </p:sp>
      <p:pic>
        <p:nvPicPr>
          <p:cNvPr id="9" name="Picture 8">
            <a:extLst>
              <a:ext uri="{FF2B5EF4-FFF2-40B4-BE49-F238E27FC236}">
                <a16:creationId xmlns:a16="http://schemas.microsoft.com/office/drawing/2014/main" id="{13F7E904-5C8D-CA2B-5414-137B4E9B1FF9}"/>
              </a:ext>
            </a:extLst>
          </p:cNvPr>
          <p:cNvPicPr>
            <a:picLocks noChangeAspect="1"/>
          </p:cNvPicPr>
          <p:nvPr/>
        </p:nvPicPr>
        <p:blipFill>
          <a:blip r:embed="rId3"/>
          <a:stretch>
            <a:fillRect/>
          </a:stretch>
        </p:blipFill>
        <p:spPr>
          <a:xfrm>
            <a:off x="8442970" y="3124838"/>
            <a:ext cx="2143125" cy="2143125"/>
          </a:xfrm>
          <a:prstGeom prst="rect">
            <a:avLst/>
          </a:prstGeom>
        </p:spPr>
      </p:pic>
      <p:sp>
        <p:nvSpPr>
          <p:cNvPr id="8" name="TextBox 7">
            <a:extLst>
              <a:ext uri="{FF2B5EF4-FFF2-40B4-BE49-F238E27FC236}">
                <a16:creationId xmlns:a16="http://schemas.microsoft.com/office/drawing/2014/main" id="{B43A1D70-15EF-E5C5-D7EC-9EC5A435206B}"/>
              </a:ext>
            </a:extLst>
          </p:cNvPr>
          <p:cNvSpPr txBox="1"/>
          <p:nvPr/>
        </p:nvSpPr>
        <p:spPr>
          <a:xfrm>
            <a:off x="1676591" y="390796"/>
            <a:ext cx="8838819" cy="1200329"/>
          </a:xfrm>
          <a:prstGeom prst="rect">
            <a:avLst/>
          </a:prstGeom>
          <a:noFill/>
        </p:spPr>
        <p:txBody>
          <a:bodyPr wrap="square">
            <a:spAutoFit/>
          </a:bodyPr>
          <a:lstStyle/>
          <a:p>
            <a:pPr algn="ctr"/>
            <a:r>
              <a:rPr lang="en-GB" sz="3600" b="1" dirty="0">
                <a:solidFill>
                  <a:schemeClr val="accent2">
                    <a:lumMod val="75000"/>
                  </a:schemeClr>
                </a:solidFill>
              </a:rPr>
              <a:t>A Novel Framework for </a:t>
            </a:r>
            <a:br>
              <a:rPr lang="en-GB" sz="3600" b="1" dirty="0">
                <a:solidFill>
                  <a:schemeClr val="accent2">
                    <a:lumMod val="75000"/>
                  </a:schemeClr>
                </a:solidFill>
              </a:rPr>
            </a:br>
            <a:r>
              <a:rPr lang="en-GB" sz="3600" b="1" dirty="0">
                <a:solidFill>
                  <a:schemeClr val="accent2">
                    <a:lumMod val="75000"/>
                  </a:schemeClr>
                </a:solidFill>
              </a:rPr>
              <a:t>Uncertainty-Driven Adaptive Exploration</a:t>
            </a:r>
            <a:endParaRPr lang="en-GB" sz="3600" dirty="0"/>
          </a:p>
        </p:txBody>
      </p:sp>
      <p:pic>
        <p:nvPicPr>
          <p:cNvPr id="7" name="Picture 6">
            <a:extLst>
              <a:ext uri="{FF2B5EF4-FFF2-40B4-BE49-F238E27FC236}">
                <a16:creationId xmlns:a16="http://schemas.microsoft.com/office/drawing/2014/main" id="{B19F1CAF-65BA-CB06-079B-5DD0BEC73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3346" y="5743068"/>
            <a:ext cx="2000250" cy="838200"/>
          </a:xfrm>
          <a:prstGeom prst="rect">
            <a:avLst/>
          </a:prstGeom>
        </p:spPr>
      </p:pic>
      <p:pic>
        <p:nvPicPr>
          <p:cNvPr id="10" name="Picture 9">
            <a:extLst>
              <a:ext uri="{FF2B5EF4-FFF2-40B4-BE49-F238E27FC236}">
                <a16:creationId xmlns:a16="http://schemas.microsoft.com/office/drawing/2014/main" id="{2487AD8B-5EBD-91C8-28EE-944A74E316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189" y="5656126"/>
            <a:ext cx="1927780" cy="1012084"/>
          </a:xfrm>
          <a:prstGeom prst="rect">
            <a:avLst/>
          </a:prstGeom>
        </p:spPr>
      </p:pic>
      <p:pic>
        <p:nvPicPr>
          <p:cNvPr id="11" name="Picture 10">
            <a:extLst>
              <a:ext uri="{FF2B5EF4-FFF2-40B4-BE49-F238E27FC236}">
                <a16:creationId xmlns:a16="http://schemas.microsoft.com/office/drawing/2014/main" id="{5DA863E5-8738-322C-D83F-D816F452E9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8144" y="5912119"/>
            <a:ext cx="2722132" cy="500099"/>
          </a:xfrm>
          <a:prstGeom prst="rect">
            <a:avLst/>
          </a:prstGeom>
        </p:spPr>
      </p:pic>
      <p:sp>
        <p:nvSpPr>
          <p:cNvPr id="6" name="Footer Placeholder 5">
            <a:extLst>
              <a:ext uri="{FF2B5EF4-FFF2-40B4-BE49-F238E27FC236}">
                <a16:creationId xmlns:a16="http://schemas.microsoft.com/office/drawing/2014/main" id="{5B44AC8A-0D25-1066-359B-95F0A5F8F3E3}"/>
              </a:ext>
            </a:extLst>
          </p:cNvPr>
          <p:cNvSpPr>
            <a:spLocks noGrp="1"/>
          </p:cNvSpPr>
          <p:nvPr>
            <p:ph type="ftr" sz="quarter" idx="11"/>
          </p:nvPr>
        </p:nvSpPr>
        <p:spPr/>
        <p:txBody>
          <a:bodyPr/>
          <a:lstStyle/>
          <a:p>
            <a:r>
              <a:rPr lang="en-GB"/>
              <a:t>L. Bakopoulos &amp; G. Chalkiadakis </a:t>
            </a:r>
            <a:endParaRPr lang="en-US"/>
          </a:p>
        </p:txBody>
      </p:sp>
    </p:spTree>
    <p:extLst>
      <p:ext uri="{BB962C8B-B14F-4D97-AF65-F5344CB8AC3E}">
        <p14:creationId xmlns:p14="http://schemas.microsoft.com/office/powerpoint/2010/main" val="1321251697"/>
      </p:ext>
    </p:extLst>
  </p:cSld>
  <p:clrMapOvr>
    <a:masterClrMapping/>
  </p:clrMapOvr>
</p:sld>
</file>

<file path=ppt/theme/theme1.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140a05e-aead-408e-8481-324681e4c1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Έγγραφο" ma:contentTypeID="0x010100E6AA1A83F306BD4DB7CE5DA8B683A14E" ma:contentTypeVersion="9" ma:contentTypeDescription="Δημιουργία νέου εγγράφου" ma:contentTypeScope="" ma:versionID="ad3a16d018844edb7561d7593842572b">
  <xsd:schema xmlns:xsd="http://www.w3.org/2001/XMLSchema" xmlns:xs="http://www.w3.org/2001/XMLSchema" xmlns:p="http://schemas.microsoft.com/office/2006/metadata/properties" xmlns:ns3="b140a05e-aead-408e-8481-324681e4c19d" xmlns:ns4="6cb7fe81-af08-4f78-b5cf-26f0131ed52c" targetNamespace="http://schemas.microsoft.com/office/2006/metadata/properties" ma:root="true" ma:fieldsID="93a5e18fdbc2c334c8e37685d9b42f9d" ns3:_="" ns4:_="">
    <xsd:import namespace="b140a05e-aead-408e-8481-324681e4c19d"/>
    <xsd:import namespace="6cb7fe81-af08-4f78-b5cf-26f0131ed52c"/>
    <xsd:element name="properties">
      <xsd:complexType>
        <xsd:sequence>
          <xsd:element name="documentManagement">
            <xsd:complexType>
              <xsd:all>
                <xsd:element ref="ns3:_activity" minOccurs="0"/>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40a05e-aead-408e-8481-324681e4c19d"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b7fe81-af08-4f78-b5cf-26f0131ed52c" elementFormDefault="qualified">
    <xsd:import namespace="http://schemas.microsoft.com/office/2006/documentManagement/types"/>
    <xsd:import namespace="http://schemas.microsoft.com/office/infopath/2007/PartnerControls"/>
    <xsd:element name="SharedWithUsers" ma:index="13"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Κοινή χρήση με λεπτομέρειες" ma:internalName="SharedWithDetails" ma:readOnly="true">
      <xsd:simpleType>
        <xsd:restriction base="dms:Note">
          <xsd:maxLength value="255"/>
        </xsd:restriction>
      </xsd:simpleType>
    </xsd:element>
    <xsd:element name="SharingHintHash" ma:index="15" nillable="true" ma:displayName="Κοινή χρήση κατακερματισμού υπόδειξης"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958524-41F6-4283-B7D1-265E68085166}">
  <ds:schemaRefs>
    <ds:schemaRef ds:uri="http://purl.org/dc/elements/1.1/"/>
    <ds:schemaRef ds:uri="http://schemas.microsoft.com/office/2006/documentManagement/types"/>
    <ds:schemaRef ds:uri="http://schemas.openxmlformats.org/package/2006/metadata/core-properties"/>
    <ds:schemaRef ds:uri="6cb7fe81-af08-4f78-b5cf-26f0131ed52c"/>
    <ds:schemaRef ds:uri="http://schemas.microsoft.com/office/infopath/2007/PartnerControls"/>
    <ds:schemaRef ds:uri="http://www.w3.org/XML/1998/namespace"/>
    <ds:schemaRef ds:uri="http://purl.org/dc/terms/"/>
    <ds:schemaRef ds:uri="b140a05e-aead-408e-8481-324681e4c19d"/>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4982694-F5FA-452C-B654-1E13F25AAC38}">
  <ds:schemaRefs>
    <ds:schemaRef ds:uri="6cb7fe81-af08-4f78-b5cf-26f0131ed52c"/>
    <ds:schemaRef ds:uri="b140a05e-aead-408e-8481-324681e4c19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5C3882-2817-4B68-9750-B4954ADBB7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1251</TotalTime>
  <Words>1320</Words>
  <Application>Microsoft Office PowerPoint</Application>
  <PresentationFormat>Widescreen</PresentationFormat>
  <Paragraphs>217</Paragraphs>
  <Slides>16</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Aptos Display</vt:lpstr>
      <vt:lpstr>Arial</vt:lpstr>
      <vt:lpstr>Calibri</vt:lpstr>
      <vt:lpstr>Courier New</vt:lpstr>
      <vt:lpstr>Wingdings</vt:lpstr>
      <vt:lpstr>Office Theme</vt:lpstr>
      <vt:lpstr>A Novel Framework for  Uncertainty-Driven Adaptive Exploration</vt:lpstr>
      <vt:lpstr>Motivation</vt:lpstr>
      <vt:lpstr>Our Contributions</vt:lpstr>
      <vt:lpstr>Adaptive Exploration in a nutshell</vt:lpstr>
      <vt:lpstr>The ADEU Framework</vt:lpstr>
      <vt:lpstr>Theoretical Guarantees</vt:lpstr>
      <vt:lpstr>PowerPoint Presentation</vt:lpstr>
      <vt:lpstr>PowerPoint Presentation</vt:lpstr>
      <vt:lpstr>PowerPoint Presentation</vt:lpstr>
      <vt:lpstr>PowerPoint Presentation</vt:lpstr>
      <vt:lpstr>Experimental Evaluation </vt:lpstr>
      <vt:lpstr>PowerPoint Presentation</vt:lpstr>
      <vt:lpstr>PowerPoint Presentation</vt:lpstr>
      <vt:lpstr>Conclusions </vt:lpstr>
      <vt:lpstr>Future Directions</vt:lpstr>
      <vt:lpstr>Thank you!  Any Questions?   {lbakopoulos, gchalkiadakis}@tuc.gr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leonidas bako</dc:creator>
  <cp:lastModifiedBy>Leonidas Bakopoulos</cp:lastModifiedBy>
  <cp:revision>8</cp:revision>
  <dcterms:created xsi:type="dcterms:W3CDTF">2026-03-04T11:08:12Z</dcterms:created>
  <dcterms:modified xsi:type="dcterms:W3CDTF">2026-10-26T12:32:37Z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0x010100E6AA1A83F306BD4DB7CE5DA8B683A14E</vt:lpwstr>
  </property>
</Properties>
</file>